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81" r:id="rId4"/>
    <p:sldId id="282" r:id="rId5"/>
    <p:sldId id="257" r:id="rId6"/>
    <p:sldId id="270" r:id="rId7"/>
    <p:sldId id="258" r:id="rId8"/>
    <p:sldId id="271" r:id="rId9"/>
    <p:sldId id="260" r:id="rId10"/>
    <p:sldId id="261" r:id="rId11"/>
    <p:sldId id="262" r:id="rId12"/>
    <p:sldId id="277" r:id="rId13"/>
    <p:sldId id="263" r:id="rId14"/>
    <p:sldId id="264" r:id="rId15"/>
    <p:sldId id="279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marL="137160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92088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4800" dirty="0">
                <a:solidFill>
                  <a:schemeClr val="accent1"/>
                </a:solidFill>
              </a:rPr>
              <a:t>ОБЯЗАТЕЛЬНЫЕ ТРЕБОВАНИЯ</a:t>
            </a:r>
            <a:br>
              <a:rPr lang="ru-RU" sz="4800" dirty="0">
                <a:solidFill>
                  <a:schemeClr val="accent1"/>
                </a:solidFill>
              </a:rPr>
            </a:br>
            <a:r>
              <a:rPr lang="ru-RU" sz="4800" dirty="0">
                <a:solidFill>
                  <a:schemeClr val="accent1"/>
                </a:solidFill>
              </a:rPr>
              <a:t> К ОБОРУДОВАНИЮ,</a:t>
            </a:r>
            <a:br>
              <a:rPr lang="ru-RU" sz="4800" dirty="0">
                <a:solidFill>
                  <a:schemeClr val="accent1"/>
                </a:solidFill>
              </a:rPr>
            </a:br>
            <a:r>
              <a:rPr lang="ru-RU" sz="4800" dirty="0">
                <a:solidFill>
                  <a:schemeClr val="accent1"/>
                </a:solidFill>
              </a:rPr>
              <a:t> ИНВЕНТАРЮ, ПОСУДЕ И </a:t>
            </a:r>
            <a:br>
              <a:rPr lang="ru-RU" sz="4800" dirty="0">
                <a:solidFill>
                  <a:schemeClr val="accent1"/>
                </a:solidFill>
              </a:rPr>
            </a:br>
            <a:r>
              <a:rPr lang="ru-RU" sz="4800" dirty="0" smtClean="0">
                <a:solidFill>
                  <a:schemeClr val="accent1"/>
                </a:solidFill>
              </a:rPr>
              <a:t>ТАРЕ, ИСПОЛЬЗУЕМОЙ НА ПРЕДПРИЯТИЯХ ОБЩЕСТВЕННОГО ПИТАНИЯ</a:t>
            </a:r>
            <a:endParaRPr lang="ru-RU" sz="4800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442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i="1" dirty="0"/>
              <a:t>Мельхиор</a:t>
            </a:r>
            <a:r>
              <a:rPr lang="ru-RU" dirty="0"/>
              <a:t> — это сплав меди, никеля и цинка, который обладает устойчивостью к коррозии и хорошо удерживает серебряные и никелированные покрытия. Мельхиоровые приборы могут быть широко использованы на предприятиях общественного питания.</a:t>
            </a:r>
          </a:p>
          <a:p>
            <a:pPr>
              <a:lnSpc>
                <a:spcPct val="90000"/>
              </a:lnSpc>
            </a:pPr>
            <a:r>
              <a:rPr lang="ru-RU" i="1" dirty="0"/>
              <a:t>Никель и хром.</a:t>
            </a:r>
            <a:r>
              <a:rPr lang="ru-RU" dirty="0"/>
              <a:t> Никель в настоящее время используется преимущественно для декоративного оформления оборудования и постепенно вытесняется хромом. Хром широко употребляется для покрытия ложек, ножей, вилок и др. Он устойчив к химическим воздействиям, приближаясь в этом отношении к золоту и платине.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167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pPr marL="136525" indent="0" algn="ctr">
              <a:lnSpc>
                <a:spcPct val="80000"/>
              </a:lnSpc>
              <a:buNone/>
            </a:pPr>
            <a:r>
              <a:rPr lang="ru-RU" sz="4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Санитарные требования к посуде</a:t>
            </a:r>
            <a:r>
              <a:rPr lang="ru-RU" sz="4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136525" indent="0" algn="ctr">
              <a:lnSpc>
                <a:spcPct val="80000"/>
              </a:lnSpc>
              <a:buNone/>
            </a:pPr>
            <a:endParaRPr lang="ru-RU" sz="3200" dirty="0"/>
          </a:p>
          <a:p>
            <a:pPr marL="137160" indent="0">
              <a:buNone/>
            </a:pPr>
            <a:r>
              <a:rPr lang="ru-RU" i="1" dirty="0"/>
              <a:t>Кухонная посуда</a:t>
            </a:r>
            <a:r>
              <a:rPr lang="ru-RU" dirty="0"/>
              <a:t> должна быть изготовлена из разрешенных материалов - нержавеющей стали, алюминия, чугуна (сковороды), оцинкованного железа и др. </a:t>
            </a:r>
            <a:r>
              <a:rPr lang="ru-RU" dirty="0" smtClean="0"/>
              <a:t>Из </a:t>
            </a:r>
            <a:r>
              <a:rPr lang="ru-RU" dirty="0"/>
              <a:t>алюминия, дюралюминия и их вторичных сплавов делают литую кухонную посуду. </a:t>
            </a:r>
            <a:r>
              <a:rPr lang="ru-RU" dirty="0" smtClean="0"/>
              <a:t>Длительно </a:t>
            </a:r>
            <a:r>
              <a:rPr lang="ru-RU" dirty="0"/>
              <a:t>хранить в такой посуде </a:t>
            </a:r>
            <a:r>
              <a:rPr lang="ru-RU" dirty="0" smtClean="0"/>
              <a:t>пищу </a:t>
            </a:r>
            <a:r>
              <a:rPr lang="ru-RU" dirty="0"/>
              <a:t>не следует из-за опасности перехода в нее примесей тяжелых </a:t>
            </a:r>
            <a:r>
              <a:rPr lang="ru-RU" dirty="0" smtClean="0"/>
              <a:t>металлов.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8342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77500" lnSpcReduction="20000"/>
          </a:bodyPr>
          <a:lstStyle/>
          <a:p>
            <a:pPr marL="136525" indent="0">
              <a:lnSpc>
                <a:spcPct val="120000"/>
              </a:lnSpc>
            </a:pPr>
            <a:r>
              <a:rPr lang="ru-RU" i="1" dirty="0"/>
              <a:t>Эмалированная посуда.</a:t>
            </a:r>
            <a:r>
              <a:rPr lang="ru-RU" dirty="0"/>
              <a:t> Использовать эмалированную посуду для приготовления пищи на предприятиях общественного питания не рекомендуется. Объясняется это тем, что при термической обработке продуктов эмаль может крошиться, отпадать и попадать в пищу. Эмалированную посуду разрешается использовать только для хранения готовой пищи и приготовления холодных блюд и закусок.</a:t>
            </a:r>
          </a:p>
          <a:p>
            <a:pPr marL="136525" indent="0">
              <a:lnSpc>
                <a:spcPct val="120000"/>
              </a:lnSpc>
            </a:pPr>
            <a:r>
              <a:rPr lang="ru-RU" i="1" dirty="0"/>
              <a:t>Столовая и чайная посуда.</a:t>
            </a:r>
            <a:r>
              <a:rPr lang="ru-RU" dirty="0"/>
              <a:t> На предприятиях общественного питания допускается использовать фаянсовую, глазурованную и фарфоровую посуду (тарелки, чашки, блюдца), а также посуду из бесцветного стекла (графины, стаканы и др.). Запрещается использовать посуду с отбитыми краями и трещинами.</a:t>
            </a:r>
          </a:p>
          <a:p>
            <a:pPr marL="136525" indent="0">
              <a:lnSpc>
                <a:spcPct val="120000"/>
              </a:lnSpc>
            </a:pPr>
            <a:r>
              <a:rPr lang="ru-RU" dirty="0"/>
              <a:t>Использовать</a:t>
            </a:r>
            <a:r>
              <a:rPr lang="ru-RU" i="1" dirty="0"/>
              <a:t> посуду из пластмассы</a:t>
            </a:r>
            <a:r>
              <a:rPr lang="ru-RU" dirty="0"/>
              <a:t> на предприятиях общественного питания не разрешается, так как многие пластмассы при соприкосновении с пищей способны выделять вредные вещества (формальдегиды, метиловый спирт).</a:t>
            </a:r>
          </a:p>
          <a:p>
            <a:pPr marL="136525" indent="0">
              <a:lnSpc>
                <a:spcPct val="120000"/>
              </a:lnSpc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297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effectLst/>
              </a:rPr>
              <a:t/>
            </a:r>
            <a:br>
              <a:rPr lang="ru-RU" i="1" dirty="0" smtClean="0">
                <a:effectLst/>
              </a:rPr>
            </a:br>
            <a:r>
              <a:rPr lang="ru-RU" sz="3600" dirty="0" smtClean="0">
                <a:effectLst/>
              </a:rPr>
              <a:t>Санитарные требования к таре и упаковочным мате­риалам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ru-RU" dirty="0" smtClean="0"/>
          </a:p>
          <a:p>
            <a:pPr marL="137160" indent="0">
              <a:lnSpc>
                <a:spcPct val="90000"/>
              </a:lnSpc>
              <a:buNone/>
            </a:pPr>
            <a:r>
              <a:rPr lang="ru-RU" dirty="0"/>
              <a:t>Упаковочные материалы должны защищать пищевые продукты от воздействия вредных факторов внешней среды, в том числе газообразных и механических примесей воздуха, микробов и т. д. Кроме того, они не должны отдавать продуктам токсические вещества и изменять их органолептические показатели.</a:t>
            </a:r>
          </a:p>
          <a:p>
            <a:pPr marL="137160" indent="0">
              <a:lnSpc>
                <a:spcPct val="90000"/>
              </a:lnSpc>
              <a:buNone/>
            </a:pPr>
            <a:r>
              <a:rPr lang="ru-RU" dirty="0"/>
              <a:t>В качестве упаковочных материалов используют в основном пергаментную бумагу, целлофан, алюминиевую фольгу, полимерные материалы.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921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r>
              <a:rPr lang="ru-RU" i="1" dirty="0"/>
              <a:t>Пергаментная бумага</a:t>
            </a:r>
            <a:r>
              <a:rPr lang="ru-RU" dirty="0"/>
              <a:t> сравнительно малопроницаема для влаги, жира, воздуха. Применяют ее для упаковки жирных продуктов.</a:t>
            </a:r>
          </a:p>
          <a:p>
            <a:r>
              <a:rPr lang="ru-RU" i="1" dirty="0"/>
              <a:t>Целлофан</a:t>
            </a:r>
            <a:r>
              <a:rPr lang="ru-RU" dirty="0"/>
              <a:t> — это тонкий глянцевый прозрачный материал, изготовляемый из целлюлозы. Он непроницаем для жира и воздуха. Чаще всего применяют целлофан для упаковки мясных продуктов.</a:t>
            </a:r>
          </a:p>
          <a:p>
            <a:r>
              <a:rPr lang="ru-RU" i="1" dirty="0"/>
              <a:t>Алюминиевую и оловянную фольгу</a:t>
            </a:r>
            <a:r>
              <a:rPr lang="ru-RU" dirty="0"/>
              <a:t> достаточно широко используют для упаковки кондитерских изделий, чая и т. д. Алюминиевая фольга должна содержать не более 0,1% свинца и цинка, 0.05% меди, оловянная — не более 1% свинца.</a:t>
            </a:r>
          </a:p>
        </p:txBody>
      </p:sp>
    </p:spTree>
    <p:extLst>
      <p:ext uri="{BB962C8B-B14F-4D97-AF65-F5344CB8AC3E}">
        <p14:creationId xmlns:p14="http://schemas.microsoft.com/office/powerpoint/2010/main" val="4033966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Санитарные требования к оборудованию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Применение</a:t>
            </a:r>
            <a:r>
              <a:rPr lang="ru-RU" i="1" dirty="0"/>
              <a:t> механического оборудования</a:t>
            </a:r>
            <a:r>
              <a:rPr lang="ru-RU" dirty="0"/>
              <a:t> помогает значительно улучшить условия труда, повысить культуру производства, а главное, сократить до минимума ручные операции. Все это имеет важное санитарно-гигиеническое значение, поскольку снижается опасность инфицирования пищевых продуктов и улучшается их качество. В то же время механическое оборудование непосредственно контактирует с пищевыми продуктами и поэтому должно отвечать санитарно-гигиеническим требованиям: безвредность материала, из которого оно изготовлено; возможность разбора рабочих органов, что определяет доступность их для санитарной обработки; устойчивость к действию моющих средств. Расстановка технологического оборудования должна обеспечивать свободный доступ к нему, возможность уборки полов или производственных столов, соблюдение поточное производственных процессов и безопасность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131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r>
              <a:rPr lang="ru-RU" dirty="0"/>
              <a:t>Применяемые в настоящее время поточные линии механического и секционно-модулированного оборудования в наибольшей степени отвечают гигиеническим требованиям.</a:t>
            </a:r>
          </a:p>
          <a:p>
            <a:r>
              <a:rPr lang="ru-RU" dirty="0"/>
              <a:t>использовать механизмы только по назначению и для тех продуктов, которых предназначены. Недопустима обработка сырых и вареных продуктов с использованием одних и тех же механизмов.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356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ru-RU" sz="3300" dirty="0"/>
              <a:t>Производственное оборудование и инвентарь не реже одного раза в неделю следует дезинфицировать 1%-</a:t>
            </a:r>
            <a:r>
              <a:rPr lang="ru-RU" sz="3300" dirty="0" err="1"/>
              <a:t>ным</a:t>
            </a:r>
            <a:r>
              <a:rPr lang="ru-RU" sz="3300" dirty="0"/>
              <a:t> раствором хлорной извести, а затем промывать горячей водой.</a:t>
            </a:r>
          </a:p>
          <a:p>
            <a:pPr>
              <a:lnSpc>
                <a:spcPct val="110000"/>
              </a:lnSpc>
            </a:pPr>
            <a:r>
              <a:rPr lang="ru-RU" sz="3300" i="1" dirty="0"/>
              <a:t>К немеханическому оборудованию</a:t>
            </a:r>
            <a:r>
              <a:rPr lang="ru-RU" sz="3300" dirty="0"/>
              <a:t> производственных цехов относятся разделочные столы и доски, моечные ванны для посуды, ванны для вымачивания соленых рыбы и мяса, сушильные шкафы и</a:t>
            </a:r>
          </a:p>
          <a:p>
            <a:pPr>
              <a:lnSpc>
                <a:spcPct val="110000"/>
              </a:lnSpc>
            </a:pPr>
            <a:r>
              <a:rPr lang="ru-RU" sz="3300" i="1" dirty="0"/>
              <a:t>Производственные столы</a:t>
            </a:r>
            <a:r>
              <a:rPr lang="ru-RU" sz="3300" dirty="0"/>
              <a:t> для обработки овощей, мяса, рыбы должны иметь гладкую ровную рабочую поверхность, устойчивую к органическим кислотам и коррозии. Наиболее гигиеничными являются цельнометаллические столы с остовом из газовых труб или уголкового железа и съемной крышкой из нержавеющей хромоникелевой стали.</a:t>
            </a:r>
          </a:p>
          <a:p>
            <a:pPr>
              <a:lnSpc>
                <a:spcPct val="80000"/>
              </a:lnSpc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67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ru-RU" sz="3200" dirty="0"/>
              <a:t>Для разделки пищевых продуктов разрешается использовать столы, крышки которых обиты нержавеющей сталью, дюралюминием, плотно прилегающим к основе стола. Столы с нарушенным металлическим покрытием необходимо немедленно изымать из эксплуатации.</a:t>
            </a:r>
          </a:p>
          <a:p>
            <a:pPr>
              <a:lnSpc>
                <a:spcPct val="80000"/>
              </a:lnSpc>
            </a:pPr>
            <a:endParaRPr lang="ru-RU" sz="3200" i="1" dirty="0"/>
          </a:p>
          <a:p>
            <a:pPr>
              <a:lnSpc>
                <a:spcPct val="80000"/>
              </a:lnSpc>
            </a:pPr>
            <a:r>
              <a:rPr lang="ru-RU" sz="3200" i="1" dirty="0"/>
              <a:t>Стул (колоду)</a:t>
            </a:r>
            <a:r>
              <a:rPr lang="ru-RU" sz="3200" dirty="0"/>
              <a:t> для разруба мяса делают из цельного ствола дерева диаметром около 50 см и высотой 80 см. Для удобства передвижения и уборки его целесооб­разно устанавливать на металлические ножки высотой 15-20 см, а для удобства мытья — окрашивать снаружи масляной краской.</a:t>
            </a:r>
          </a:p>
          <a:p>
            <a:pPr>
              <a:lnSpc>
                <a:spcPct val="80000"/>
              </a:lnSpc>
            </a:pPr>
            <a:endParaRPr lang="ru-RU" sz="3200" dirty="0"/>
          </a:p>
          <a:p>
            <a:pPr>
              <a:lnSpc>
                <a:spcPct val="80000"/>
              </a:lnSpc>
            </a:pPr>
            <a:r>
              <a:rPr lang="ru-RU" sz="3200" dirty="0"/>
              <a:t>Для</a:t>
            </a:r>
            <a:r>
              <a:rPr lang="ru-RU" sz="3200" i="1" dirty="0"/>
              <a:t> разделочных досок</a:t>
            </a:r>
            <a:r>
              <a:rPr lang="ru-RU" sz="3200" dirty="0"/>
              <a:t> используют древесину твердых пород. Они должны быть гладкими, без щелей и достаточной толщины, чтобы их можно было состругивать по мере износа поверхности. Лучшими с гигиенической точки зрения являются доски из цельных кусков дерева. Они должны иметь на боковой поверхности маркировку: СМ и ВМ (сырое и вареное мясо), СР и ВР (сырая и вареная рыба), СО и ВО (сырые и вареные овощи), «зелень», КО (квашеные овощи), «</a:t>
            </a:r>
            <a:r>
              <a:rPr lang="ru-RU" sz="3200" dirty="0" err="1"/>
              <a:t>гастр</a:t>
            </a:r>
            <a:r>
              <a:rPr lang="ru-RU" sz="3200" dirty="0"/>
              <a:t>» (гастрономия), «сельдь» и т. д. Разделочный инвентарь в производственных цехах целесообразно закреплять за каждым рабочим местом. Поэтому рядом с названием продукта наносят начальные буквы названия цеха ХЦ (холодный цех), МЦ (мясной цех) и т. д. Хранятся разделочные доски установленными на ребро, на специальных стеллажах с ячейками; хранить их навалом запрещается. Необходимо иметь запас досок (не менее 6 шт.). Для хранения ножей оборудуются специальные полки-ножны.</a:t>
            </a:r>
          </a:p>
          <a:p>
            <a:pPr>
              <a:lnSpc>
                <a:spcPct val="80000"/>
              </a:lnSpc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92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n>
                  <a:noFill/>
                </a:ln>
                <a:solidFill>
                  <a:prstClr val="white"/>
                </a:solidFill>
                <a:effectLst/>
                <a:latin typeface="Times New Roman"/>
                <a:ea typeface="Times New Roman"/>
                <a:cs typeface="Times New Roman"/>
              </a:rPr>
              <a:t>Федеральный закон</a:t>
            </a:r>
            <a:r>
              <a:rPr lang="ru-RU" sz="4000" b="0" dirty="0">
                <a:ln>
                  <a:noFill/>
                </a:ln>
                <a:solidFill>
                  <a:prstClr val="white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b="0" dirty="0">
                <a:ln>
                  <a:noFill/>
                </a:ln>
                <a:solidFill>
                  <a:prstClr val="white"/>
                </a:solidFill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ru-RU" sz="3600" dirty="0">
                <a:ea typeface="Times New Roman"/>
                <a:cs typeface="Times New Roman"/>
              </a:rPr>
              <a:t>от 26.12.2008 N 294-ФЗ «О защите прав юридических лиц и индивидуальных предпринимателей при осуществлении государственного контроля (надзора) и муниципального контроля</a:t>
            </a:r>
            <a:r>
              <a:rPr lang="ru-RU" sz="3600" dirty="0" smtClean="0">
                <a:ea typeface="Times New Roman"/>
                <a:cs typeface="Times New Roman"/>
              </a:rPr>
              <a:t>»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26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effectLst/>
                <a:latin typeface="Times New Roman"/>
                <a:ea typeface="Times New Roman"/>
              </a:rPr>
              <a:t>Технические регламенты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>
                <a:ea typeface="Calibri"/>
                <a:cs typeface="Times New Roman"/>
              </a:rPr>
              <a:t>- Технический </a:t>
            </a:r>
            <a:r>
              <a:rPr lang="ru-RU" dirty="0">
                <a:ea typeface="Calibri"/>
                <a:cs typeface="Times New Roman"/>
              </a:rPr>
              <a:t>регламент Таможенного союза 021/2011 </a:t>
            </a:r>
            <a:r>
              <a:rPr lang="ru-RU" dirty="0" smtClean="0">
                <a:ea typeface="Calibri"/>
                <a:cs typeface="Times New Roman"/>
              </a:rPr>
              <a:t>«О </a:t>
            </a:r>
            <a:r>
              <a:rPr lang="ru-RU" dirty="0">
                <a:ea typeface="Calibri"/>
                <a:cs typeface="Times New Roman"/>
              </a:rPr>
              <a:t>безопасности пищевой </a:t>
            </a:r>
            <a:r>
              <a:rPr lang="ru-RU" dirty="0" smtClean="0">
                <a:ea typeface="Calibri"/>
                <a:cs typeface="Times New Roman"/>
              </a:rPr>
              <a:t>продукции»  </a:t>
            </a:r>
            <a:r>
              <a:rPr lang="ru-RU" dirty="0">
                <a:ea typeface="Calibri"/>
                <a:cs typeface="Times New Roman"/>
              </a:rPr>
              <a:t>(ТР ТС 021/2011);</a:t>
            </a:r>
          </a:p>
          <a:p>
            <a:pPr marL="137160" indent="0">
              <a:buNone/>
            </a:pPr>
            <a:r>
              <a:rPr lang="ru-RU" dirty="0" smtClean="0"/>
              <a:t>- Технический регламент Таможенного союза </a:t>
            </a:r>
          </a:p>
          <a:p>
            <a:pPr marL="137160" indent="0">
              <a:buNone/>
            </a:pPr>
            <a:r>
              <a:rPr lang="ru-RU" dirty="0" smtClean="0"/>
              <a:t>005/2011 «О безопасности упаковки» (ТР ТС 005/2011)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50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Санитарно-эпидемиологические </a:t>
            </a:r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>
                <a:ea typeface="Calibri"/>
                <a:cs typeface="Times New Roman"/>
              </a:rPr>
              <a:t>СП 2.3.6.1079-01 "Санитарно-эпидемиологические требования к организациям общественного питания, изготовлению и </a:t>
            </a:r>
            <a:r>
              <a:rPr lang="ru-RU" dirty="0" err="1">
                <a:ea typeface="Calibri"/>
                <a:cs typeface="Times New Roman"/>
              </a:rPr>
              <a:t>оборотоспособности</a:t>
            </a:r>
            <a:r>
              <a:rPr lang="ru-RU" dirty="0">
                <a:ea typeface="Calibri"/>
                <a:cs typeface="Times New Roman"/>
              </a:rPr>
              <a:t> в них пищевых продуктов и продовольственного сырья</a:t>
            </a:r>
            <a:r>
              <a:rPr lang="ru-RU" dirty="0" smtClean="0">
                <a:ea typeface="Calibri"/>
                <a:cs typeface="Times New Roman"/>
              </a:rPr>
              <a:t>"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98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200" dirty="0"/>
              <a:t>Использование на предприятии общественного питания оборудования, инвентаря, посуды и тары, не соответствующих санитарно-гигиеническим требованиям, может привести к снижению качества продукции, ее микробному обсеменению, химическому загрязнению и возникновению пищевых инфекций и пищевых отравлений. При работе технологического оборудования должна исключаться возможность контакта сырых и готовых к употреблению продуктов.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33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dirty="0"/>
              <a:t>Технологическое оборудование, инвентарь, посуда, тара выполняются из материалов, разрешенных органами и учреждениями госсанэпидслужбы в установленном порядке. </a:t>
            </a:r>
          </a:p>
        </p:txBody>
      </p:sp>
    </p:spTree>
    <p:extLst>
      <p:ext uri="{BB962C8B-B14F-4D97-AF65-F5344CB8AC3E}">
        <p14:creationId xmlns:p14="http://schemas.microsoft.com/office/powerpoint/2010/main" val="386078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r>
              <a:rPr lang="ru-RU" dirty="0"/>
              <a:t>эти материалы не должны отдавать в пищу ядовитые примеси и подвергаться коррозии, не должны вызывать изменения их органолептических свойств — вкуса, запаха.</a:t>
            </a:r>
          </a:p>
          <a:p>
            <a:endParaRPr lang="ru-RU" dirty="0"/>
          </a:p>
          <a:p>
            <a:r>
              <a:rPr lang="ru-RU" dirty="0"/>
              <a:t>материал должен быть водонепроницаем, устойчивым износу, к воздействию пищевых веществ, легко поддаваться очистке, мытью, дезинфекции и просушиванию. Нержавеющая сталь, алюминий, мельхиор, никель, фарфор, фаянс, стекло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369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dirty="0"/>
              <a:t>На предприятиях общественного питания используют различные материалы, каждый из которых имеет свои преимущества и недостатки. Применяют изделия из нержавеющей стали, алюминия, чугуна, оцинкованного железа, фарфора, фаянса, стекла, дерева, синтетических и комбинированных материалов.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78946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000" i="1" dirty="0"/>
              <a:t>Цинк</a:t>
            </a:r>
            <a:r>
              <a:rPr lang="ru-RU" sz="3000" dirty="0"/>
              <a:t> и оцинкованные </a:t>
            </a:r>
            <a:r>
              <a:rPr lang="ru-RU" sz="3000" dirty="0" err="1"/>
              <a:t>железометаллы</a:t>
            </a:r>
            <a:r>
              <a:rPr lang="ru-RU" sz="3000" dirty="0"/>
              <a:t> неустойчивы к пищевым кислотам, под влиянием которых они растворяются и могут попадать в пищу в количествах, вызываю­щих токсикозы. Поэтому оцинкованное железо разрешается использовать лишь для изготовления ведер для воды и баков для кипятильников. Использовать такую посуду для приготовления и хранения пищи категорически запрещается.</a:t>
            </a:r>
          </a:p>
          <a:p>
            <a:pPr>
              <a:lnSpc>
                <a:spcPct val="90000"/>
              </a:lnSpc>
            </a:pPr>
            <a:r>
              <a:rPr lang="ru-RU" sz="3000" i="1" dirty="0"/>
              <a:t>Серебро</a:t>
            </a:r>
            <a:r>
              <a:rPr lang="ru-RU" sz="3000" dirty="0"/>
              <a:t> обладает хорошей устойчивостью к химическим воздействиям, но в присутствии сернистых соединений покрывается черным налетом сернистого серебра.</a:t>
            </a:r>
            <a:endParaRPr lang="ru-RU" sz="3000" i="1" dirty="0"/>
          </a:p>
          <a:p>
            <a:pPr>
              <a:lnSpc>
                <a:spcPct val="90000"/>
              </a:lnSpc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2591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66</TotalTime>
  <Words>1258</Words>
  <Application>Microsoft Office PowerPoint</Application>
  <PresentationFormat>Экран (4:3)</PresentationFormat>
  <Paragraphs>46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   </vt:lpstr>
      <vt:lpstr>Федеральный закон </vt:lpstr>
      <vt:lpstr>Технические регламенты</vt:lpstr>
      <vt:lpstr>Санитарно-эпидемиологические правила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Санитарные требования к таре и упаковочным мате­риалам</vt:lpstr>
      <vt:lpstr>Презентация PowerPoint</vt:lpstr>
      <vt:lpstr>Санитарные требования к оборудованию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Чернадчук А.А</dc:creator>
  <cp:lastModifiedBy>Чернадчук А.А</cp:lastModifiedBy>
  <cp:revision>8</cp:revision>
  <dcterms:created xsi:type="dcterms:W3CDTF">2018-11-01T00:42:45Z</dcterms:created>
  <dcterms:modified xsi:type="dcterms:W3CDTF">2018-11-01T02:00:21Z</dcterms:modified>
</cp:coreProperties>
</file>