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4" r:id="rId8"/>
    <p:sldId id="261" r:id="rId9"/>
    <p:sldId id="262" r:id="rId10"/>
    <p:sldId id="263" r:id="rId11"/>
    <p:sldId id="265" r:id="rId12"/>
    <p:sldId id="272" r:id="rId13"/>
    <p:sldId id="288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96" r:id="rId28"/>
    <p:sldId id="290" r:id="rId29"/>
    <p:sldId id="291" r:id="rId30"/>
    <p:sldId id="292" r:id="rId31"/>
    <p:sldId id="293" r:id="rId32"/>
    <p:sldId id="294" r:id="rId33"/>
    <p:sldId id="306" r:id="rId34"/>
    <p:sldId id="307" r:id="rId35"/>
    <p:sldId id="308" r:id="rId36"/>
    <p:sldId id="297" r:id="rId37"/>
    <p:sldId id="312" r:id="rId38"/>
    <p:sldId id="313" r:id="rId39"/>
    <p:sldId id="314" r:id="rId40"/>
    <p:sldId id="304" r:id="rId41"/>
    <p:sldId id="305" r:id="rId42"/>
    <p:sldId id="303" r:id="rId43"/>
    <p:sldId id="298" r:id="rId44"/>
    <p:sldId id="299" r:id="rId45"/>
    <p:sldId id="300" r:id="rId46"/>
    <p:sldId id="310" r:id="rId47"/>
    <p:sldId id="266" r:id="rId48"/>
    <p:sldId id="269" r:id="rId49"/>
    <p:sldId id="270" r:id="rId50"/>
    <p:sldId id="268" r:id="rId51"/>
    <p:sldId id="311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41" autoAdjust="0"/>
    <p:restoredTop sz="91060" autoAdjust="0"/>
  </p:normalViewPr>
  <p:slideViewPr>
    <p:cSldViewPr>
      <p:cViewPr varScale="1">
        <p:scale>
          <a:sx n="106" d="100"/>
          <a:sy n="106" d="100"/>
        </p:scale>
        <p:origin x="-17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087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30" y="2420888"/>
            <a:ext cx="8964488" cy="36028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Основные нарушения, выявляемые Управлением при проведении контрольно-надзорных мероприятий в 2018 году</a:t>
            </a:r>
          </a:p>
        </p:txBody>
      </p:sp>
      <p:pic>
        <p:nvPicPr>
          <p:cNvPr id="1030" name="Picture 6" descr="C:\Users\Иванова С.А\Desktop\rosspotrebnadzo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54"/>
            <a:ext cx="6552728" cy="21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75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Иванова С.А\Desktop\правоприменительная практика\20181029_154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78757" y="1172543"/>
            <a:ext cx="6929514" cy="4571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Иванова С.А\Desktop\правоприменительная практика\20181029_155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2231" y="1171086"/>
            <a:ext cx="6901981" cy="4602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18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aramond" panose="02020404030301010803" pitchFamily="18" charset="0"/>
              </a:rPr>
              <a:t>За грубые нарушения санитарного законодательства, приняты решения о временном приостановлении деятельность данных предприятий общественного питания.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Garamond" panose="02020404030301010803" pitchFamily="18" charset="0"/>
              </a:rPr>
              <a:t>Судами приняты решения о приостановление деятельности таких объектов на срок от </a:t>
            </a:r>
            <a:r>
              <a:rPr lang="ru-RU" sz="4000" b="1" dirty="0">
                <a:solidFill>
                  <a:schemeClr val="bg1"/>
                </a:solidFill>
                <a:latin typeface="Garamond" panose="02020404030301010803" pitchFamily="18" charset="0"/>
              </a:rPr>
              <a:t>30</a:t>
            </a:r>
            <a:r>
              <a:rPr lang="ru-RU" sz="4000" dirty="0">
                <a:solidFill>
                  <a:schemeClr val="bg1"/>
                </a:solidFill>
                <a:latin typeface="Garamond" panose="02020404030301010803" pitchFamily="18" charset="0"/>
              </a:rPr>
              <a:t> до </a:t>
            </a:r>
            <a:r>
              <a:rPr lang="ru-RU" sz="4000" b="1" dirty="0">
                <a:solidFill>
                  <a:schemeClr val="bg1"/>
                </a:solidFill>
                <a:latin typeface="Garamond" panose="02020404030301010803" pitchFamily="18" charset="0"/>
              </a:rPr>
              <a:t>90</a:t>
            </a:r>
            <a:r>
              <a:rPr lang="ru-RU" sz="4000" dirty="0">
                <a:solidFill>
                  <a:schemeClr val="bg1"/>
                </a:solidFill>
                <a:latin typeface="Garamond" panose="02020404030301010803" pitchFamily="18" charset="0"/>
              </a:rPr>
              <a:t> суток.</a:t>
            </a:r>
          </a:p>
        </p:txBody>
      </p:sp>
    </p:spTree>
    <p:extLst>
      <p:ext uri="{BB962C8B-B14F-4D97-AF65-F5344CB8AC3E}">
        <p14:creationId xmlns:p14="http://schemas.microsoft.com/office/powerpoint/2010/main" val="363399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ванова С.А\Desktop\014492de33e5bdd3de9e24637376e5f07c6089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360045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57018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C000"/>
                </a:solidFill>
                <a:latin typeface="Garamond" panose="02020404030301010803" pitchFamily="18" charset="0"/>
              </a:rPr>
              <a:t>Осуществление надзора за прохождение летней оздоровительной кампанией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В летнюю оздоровительную кампанию 2018 году в Еврейской автономной области в соответствии с реестром организаций отдыха и оздоровления детей запланирована работа 102 летних оздоровительных учреждений.  В них запланирован отдых и оздоровление более 14 тысяч детей, в том числе более 11 тысяч детей из числа социально незащищенных.</a:t>
            </a:r>
          </a:p>
          <a:p>
            <a:pPr marL="0" indent="0">
              <a:buNone/>
            </a:pPr>
            <a:endParaRPr lang="ru-RU" dirty="0">
              <a:solidFill>
                <a:srgbClr val="6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9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35280" cy="229026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C000"/>
                </a:solidFill>
                <a:latin typeface="Garamond" panose="02020404030301010803" pitchFamily="18" charset="0"/>
              </a:rPr>
              <a:t>СанПиН 2.4.4.2599-10 «Гигиенические требования к устройству, содержанию и организации режима в оздоровительных учреждениях с дневным пребыванием детей в период каникул»</a:t>
            </a:r>
            <a:r>
              <a:rPr lang="ru-RU" sz="3600" dirty="0">
                <a:solidFill>
                  <a:schemeClr val="bg1"/>
                </a:solidFill>
                <a:latin typeface="Garamond" panose="02020404030301010803" pitchFamily="18" charset="0"/>
              </a:rPr>
              <a:t/>
            </a:r>
            <a:br>
              <a:rPr lang="ru-RU" sz="36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636912"/>
            <a:ext cx="7643192" cy="363326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 распространяются на все виды оздоровительных учреждений с дневным пребыванием детей и подростков независимо от их подчиненности и форм собственности и являются обязательными для исполнения всеми юридическими лицами, индивидуальными предпринимателями, чья деятельность связана с организацией и (или) обеспечением отдыха детей в период каникул.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026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5266928" cy="5760640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В отношении </a:t>
            </a:r>
            <a:r>
              <a:rPr lang="ru-RU" dirty="0" smtClean="0">
                <a:solidFill>
                  <a:schemeClr val="bg1"/>
                </a:solidFill>
                <a:latin typeface="Garamond" panose="02020404030301010803" pitchFamily="18" charset="0"/>
              </a:rPr>
              <a:t>99% </a:t>
            </a: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организаций отдыха и оздоровления области проведены санитарно-эпидемиологические экспертизы и выданы санитарно-эпидемиологические заключения о соответствии санитарно-эпидемиологическим правилам и нормативам.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3524812" cy="485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401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2218258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FFC000"/>
                </a:solidFill>
                <a:latin typeface="Garamond" panose="02020404030301010803" pitchFamily="18" charset="0"/>
              </a:rPr>
              <a:t>В ходе контрольно-надзорных мероприятий выявлено более 100 нарушений законодательства (в среднем 2,8 нарушений на одну организацию), в том числе:</a:t>
            </a:r>
            <a:endParaRPr lang="ru-RU" sz="3000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852936"/>
            <a:ext cx="8064896" cy="3384376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В10,7% оздоровительных учреждений допускаются к приему на пищеблок пищевые продукты и продовольственное сырье (масло сливочное, кондитерские изделия, мясо кур, мясо говядины, консервы рыбные, крупяные изделия, сухофрукты) без документов, гарантирующих их качество и 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3959217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496944" cy="540627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В 14,3% оздоровительных учреждений неудовлетворительно  осуществляется входной контроль поступающих пищевых продуктов,  не все пищевые продукты регистрируются в соответствующем журнале, не все поля журнала заполняются, например поле «дата конечного срока реализации»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17032"/>
            <a:ext cx="4318992" cy="293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602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843">
            <a:off x="4042442" y="3300168"/>
            <a:ext cx="4365104" cy="292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404664"/>
            <a:ext cx="81472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В 10,7% оздоровительных учреждений не выполняются установленные нормы пищевых продуктов (рыбы, молока и молочнокислых продуктов, соков, овощей свежих, фруктов свежих)</a:t>
            </a:r>
          </a:p>
        </p:txBody>
      </p:sp>
    </p:spTree>
    <p:extLst>
      <p:ext uri="{BB962C8B-B14F-4D97-AF65-F5344CB8AC3E}">
        <p14:creationId xmlns:p14="http://schemas.microsoft.com/office/powerpoint/2010/main" val="753498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537321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aramond" panose="02020404030301010803" pitchFamily="18" charset="0"/>
              </a:rPr>
              <a:t>в 29,2% оздоровительных учреждений нарушается режим мытья и обработки оборудования, инвентаря и посуды,  в смывах обнаружены санитарно-показательные микроорганизмы</a:t>
            </a:r>
            <a:endParaRPr lang="ru-RU" sz="2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6811">
            <a:off x="3617014" y="2836330"/>
            <a:ext cx="48006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077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484" y="260648"/>
            <a:ext cx="8229600" cy="5069160"/>
          </a:xfrm>
        </p:spPr>
        <p:txBody>
          <a:bodyPr>
            <a:normAutofit/>
          </a:bodyPr>
          <a:lstStyle/>
          <a:p>
            <a:pPr algn="ctr" hangingPunct="0"/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Нарушается питьевой режим, а именно: не все дети обеспечены стаканами, при организации питьевого режима допускается использование одноразовых стаканов многократно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4944"/>
            <a:ext cx="751387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69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5000" dirty="0">
                <a:solidFill>
                  <a:srgbClr val="FFC000"/>
                </a:solidFill>
                <a:latin typeface="Garamond" panose="02020404030301010803" pitchFamily="18" charset="0"/>
              </a:rPr>
              <a:t>Предприятия общественного питания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556792"/>
            <a:ext cx="8064896" cy="489654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latin typeface="Garamond" panose="02020404030301010803" pitchFamily="18" charset="0"/>
              </a:rPr>
              <a:t>СП 2.3.6.1079-01 «Санитарно-эпидемиологические  требования  к организациям общественного питания, изготовлению и оборотоспособности  в них  продовольственного сырья и пищевых  продуктов»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распространяются на действующие, строящиеся и реконструируемые организации общественного питания, независимо от форм собственности и ведомственной принадлежности, в том числе при приготовлении пищи и напитков, их хранении и реализации населению.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01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В 10,7% организаций фактический рацион питания не соответствует утвержденному примерному меню</a:t>
            </a: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В 7,1% организаций допускается повторение одних и тех же блюд или кулинарных изделий в один и тот же день или последующие 2 - 3 дня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269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4536504" cy="6192688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В 10,7% организаций допускается использовать пищевые продукты, запрещенные для реализации в организациях отдыха и оздоровления (масло растительно-сливочное и продукт полутвердый сычужный, содержащие в составе заменители молочного жира)</a:t>
            </a:r>
          </a:p>
        </p:txBody>
      </p:sp>
      <p:pic>
        <p:nvPicPr>
          <p:cNvPr id="5123" name="Picture 3" descr="\\SERVER-RPN\File_OBMEN\Иванова С.А\фото ФОМА\20180626_101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8640">
            <a:off x="4377610" y="1798669"/>
            <a:ext cx="4980651" cy="280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264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932">
            <a:off x="4395979" y="350100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633" y="476672"/>
            <a:ext cx="8229600" cy="45259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В17,8% организаций нарушается инструкция витаминизации блюд, по результатам лабораторных исследований содержание витамина С в витаминизированных блюдах ниже установленных требований</a:t>
            </a:r>
          </a:p>
        </p:txBody>
      </p:sp>
    </p:spTree>
    <p:extLst>
      <p:ext uri="{BB962C8B-B14F-4D97-AF65-F5344CB8AC3E}">
        <p14:creationId xmlns:p14="http://schemas.microsoft.com/office/powerpoint/2010/main" val="3877434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363272" cy="557748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В 10,7% организаций при приготовлении кулинарной продукции не обеспечивается их безопасность: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- нарушаются правила обработки сырого яйца (отсутствуют необходимые емкости и моющие средства для обработки);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- нарушается технология приготовления готовых блюд (по результатам лабораторных исследований готовые блюда не соответствуют требованиям по микробиологическим показателям).</a:t>
            </a:r>
          </a:p>
        </p:txBody>
      </p:sp>
    </p:spTree>
    <p:extLst>
      <p:ext uri="{BB962C8B-B14F-4D97-AF65-F5344CB8AC3E}">
        <p14:creationId xmlns:p14="http://schemas.microsoft.com/office/powerpoint/2010/main" val="1551687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435280" cy="5472608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>
                <a:solidFill>
                  <a:schemeClr val="bg1"/>
                </a:solidFill>
                <a:latin typeface="Garamond" panose="02020404030301010803" pitchFamily="18" charset="0"/>
              </a:rPr>
              <a:t>10,7% оздоровительных учреждений не обеспечены водой, отвечающей требованиям безопасности на питьевую воду (санитарно-химические, микробиологические показатели)</a:t>
            </a:r>
            <a:endParaRPr lang="ru-RU" sz="3600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6616">
            <a:off x="2528675" y="3444475"/>
            <a:ext cx="3677889" cy="275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838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06916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Спальные места детей  не обеспечены комплектами постельных принадлежностей (матрац с </a:t>
            </a:r>
            <a:r>
              <a:rPr lang="ru-RU" dirty="0" err="1">
                <a:solidFill>
                  <a:schemeClr val="bg1"/>
                </a:solidFill>
                <a:latin typeface="Garamond" panose="02020404030301010803" pitchFamily="18" charset="0"/>
              </a:rPr>
              <a:t>наматрасником</a:t>
            </a: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, подушка, одеяло) и комплектами постельного белья (наволочка, простыня, пододеяльник, 2 полотенца)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681">
            <a:off x="2171700" y="3306873"/>
            <a:ext cx="46863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979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 fontScale="92500"/>
          </a:bodyPr>
          <a:lstStyle/>
          <a:p>
            <a:pPr marL="0" indent="0" algn="ctr" hangingPunct="0">
              <a:buNone/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По выявленным нарушениям составлено 85 протоколов об административном правонарушении, по которым приняты решения о назначении административного наказания в виде штрафа на сумму </a:t>
            </a:r>
            <a:r>
              <a:rPr lang="ru-RU" b="1" dirty="0">
                <a:solidFill>
                  <a:schemeClr val="bg1"/>
                </a:solidFill>
                <a:latin typeface="Garamond" panose="02020404030301010803" pitchFamily="18" charset="0"/>
              </a:rPr>
              <a:t>более 500 тысяч рублей. </a:t>
            </a:r>
          </a:p>
          <a:p>
            <a:pPr marL="0" indent="0" algn="ctr" hangingPunct="0">
              <a:buNone/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Во всех случаях нарушений выданы предписания об устранении нарушений. Нарушения устранены в установленные предписаниями сроки.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525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C000"/>
                </a:solidFill>
                <a:latin typeface="Garamond" panose="02020404030301010803" pitchFamily="18" charset="0"/>
              </a:rPr>
              <a:t>Дошкольные образовательные организации</a:t>
            </a:r>
            <a:endParaRPr lang="ru-RU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445624" cy="5328592"/>
          </a:xfrm>
        </p:spPr>
        <p:txBody>
          <a:bodyPr>
            <a:no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СанПиН 2.4.1.3049-13 «</a:t>
            </a:r>
            <a:r>
              <a:rPr lang="ru-RU" sz="1700" dirty="0" err="1">
                <a:solidFill>
                  <a:schemeClr val="bg1"/>
                </a:solidFill>
                <a:latin typeface="Garamond" panose="02020404030301010803" pitchFamily="18" charset="0"/>
              </a:rPr>
              <a:t>Санитарно</a:t>
            </a:r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 – эпидемиологические требования к устройству, содержанию и организации режима работы дошкольных образовательных организаций» распространяются на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- условиям размещения дошкольных образовательных организаций,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- оборудованию и содержанию территории,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- помещениям, их оборудованию и содержанию,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- естественному и искусственному освещению помещений,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- отоплению и вентиляции,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- водоснабжению и канализации,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- организации питания,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- приему детей в дошкольные образовательные организации,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- организации режима дня,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- организации физического воспитания,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- личной гигиене персонала.</a:t>
            </a:r>
          </a:p>
          <a:p>
            <a:r>
              <a:rPr lang="ru-RU" sz="1700" dirty="0">
                <a:solidFill>
                  <a:schemeClr val="bg1"/>
                </a:solidFill>
                <a:latin typeface="Garamond" panose="02020404030301010803" pitchFamily="18" charset="0"/>
              </a:rPr>
              <a:t>Наряду с обязательными для исполнения требованиями, санитарные правила содержат рекомендации по созданию наиболее благоприятных и оптимальных условий содержания и воспитания детей, направленных на сохранение и укрепление их здоровья.</a:t>
            </a:r>
          </a:p>
        </p:txBody>
      </p:sp>
    </p:spTree>
    <p:extLst>
      <p:ext uri="{BB962C8B-B14F-4D97-AF65-F5344CB8AC3E}">
        <p14:creationId xmlns:p14="http://schemas.microsoft.com/office/powerpoint/2010/main" val="3581319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6676504"/>
          </a:xfrm>
        </p:spPr>
        <p:txBody>
          <a:bodyPr>
            <a:normAutofit fontScale="92500" lnSpcReduction="20000"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Питание организовано не в соответствии с примерным меню, утвержденным руководителем учреждения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Отсутствует профессиональная гигиеническая  подготовка и аттестация сотрудников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Обнаружены санитарно-показательные микроорганизмы (БГКП) на объектах внешней среды (посуда, инвентарь, игрушки);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Не соблюдается питьевой режим в группах (отсутствует питьевая вода) 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Не соблюдаются параметры микроклимата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Уровни искусственного освещения не соответствуют гигиеническим нормативам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При наличии инфекционных заболеваний столовая посуда не подвергается обеззараживанию</a:t>
            </a:r>
          </a:p>
        </p:txBody>
      </p:sp>
    </p:spTree>
    <p:extLst>
      <p:ext uri="{BB962C8B-B14F-4D97-AF65-F5344CB8AC3E}">
        <p14:creationId xmlns:p14="http://schemas.microsoft.com/office/powerpoint/2010/main" val="493424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400" dirty="0">
                <a:solidFill>
                  <a:schemeClr val="bg1"/>
                </a:solidFill>
                <a:latin typeface="Garamond" panose="02020404030301010803" pitchFamily="18" charset="0"/>
              </a:rPr>
              <a:t>Пробы кипяченой  воды из емкостей группы не соответствуют гигиеническим требованиям по микробиологическим показателям (кипячённая вода должна меняться через каждые 3 часа)</a:t>
            </a:r>
          </a:p>
          <a:p>
            <a:pPr algn="ctr"/>
            <a:r>
              <a:rPr lang="ru-RU" sz="3400" dirty="0">
                <a:solidFill>
                  <a:schemeClr val="bg1"/>
                </a:solidFill>
                <a:latin typeface="Garamond" panose="02020404030301010803" pitchFamily="18" charset="0"/>
              </a:rPr>
              <a:t>Отсутствует индивидуальная маркировка комплектов постельного белья</a:t>
            </a:r>
          </a:p>
          <a:p>
            <a:pPr algn="ctr"/>
            <a:r>
              <a:rPr lang="ru-RU" sz="3400" dirty="0">
                <a:solidFill>
                  <a:schemeClr val="bg1"/>
                </a:solidFill>
                <a:latin typeface="Garamond" panose="02020404030301010803" pitchFamily="18" charset="0"/>
              </a:rPr>
              <a:t>Раздевальные не оборудованы необходимым количеством шкафов для хранения одежды, головных уборов и обуви детей</a:t>
            </a:r>
          </a:p>
          <a:p>
            <a:pPr algn="ctr"/>
            <a:r>
              <a:rPr lang="ru-RU" sz="3400" dirty="0">
                <a:solidFill>
                  <a:schemeClr val="bg1"/>
                </a:solidFill>
                <a:latin typeface="Garamond" panose="02020404030301010803" pitchFamily="18" charset="0"/>
              </a:rPr>
              <a:t>Не соответствуют росту детей размеры столов и стульев в группах</a:t>
            </a:r>
          </a:p>
          <a:p>
            <a:pPr algn="ctr"/>
            <a:r>
              <a:rPr lang="ru-RU" sz="3400" dirty="0">
                <a:solidFill>
                  <a:schemeClr val="bg1"/>
                </a:solidFill>
                <a:latin typeface="Garamond" panose="02020404030301010803" pitchFamily="18" charset="0"/>
              </a:rPr>
              <a:t>Неудовлетворительное качество текущей уборки</a:t>
            </a:r>
          </a:p>
          <a:p>
            <a:pPr algn="ctr"/>
            <a:r>
              <a:rPr lang="ru-RU" sz="3400" dirty="0">
                <a:solidFill>
                  <a:schemeClr val="bg1"/>
                </a:solidFill>
                <a:latin typeface="Garamond" panose="02020404030301010803" pitchFamily="18" charset="0"/>
              </a:rPr>
              <a:t>Неудовлетворительно осуществляется мытье игрушек (по результатам лабораторных исследований обнаруживаются санитарно-показательные микроорганизмы)</a:t>
            </a:r>
          </a:p>
          <a:p>
            <a:pPr algn="ctr">
              <a:spcAft>
                <a:spcPts val="0"/>
              </a:spcAft>
            </a:pPr>
            <a:r>
              <a:rPr lang="ru-RU" sz="3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Нарушаются технологии приготовления блюд, в результате чего готовые блюда не соответствуют гигиеническим требованиям по микробиологическим показателям</a:t>
            </a:r>
          </a:p>
          <a:p>
            <a:pPr algn="ctr">
              <a:spcAft>
                <a:spcPts val="0"/>
              </a:spcAft>
            </a:pPr>
            <a:r>
              <a:rPr lang="ru-RU" sz="3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Допускается использование кухонной посуды с отбитой эмалью, столовой посуды со сколами</a:t>
            </a:r>
            <a:endParaRPr lang="ru-RU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14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Иванова С.А\Desktop\правоприменительная практика\20181029_152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73933" y="1172408"/>
            <a:ext cx="6847857" cy="4499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69" y="-110578"/>
            <a:ext cx="4694237" cy="706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101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\\SERVER-RPN\File_OBMEN\Иванова С.А\сад\IMG-20180418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61" y="-23750"/>
            <a:ext cx="4656595" cy="688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-RPN\File_OBMEN\Иванова С.А\сад\IMG-20180418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34" y="0"/>
            <a:ext cx="4517365" cy="6878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258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\\SERVER-RPN\File_OBMEN\Иванова С.А\сад\IMG-20180418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SERVER-RPN\File_OBMEN\Иванова С.А\сад\IMG-20180418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9143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720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\\SERVER-RPN\File_OBMEN\Иванова С.А\сад\IMG-20180418-WA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76355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ERVER-RPN\File_OBMEN\Иванова С.А\сад\IMG-20180418-WA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55" y="0"/>
            <a:ext cx="446196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548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ванова С.А\Desktop\фото с объектов\детский сад 50\20190214_110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814"/>
            <a:ext cx="9124229" cy="683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546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Иванова С.А\Desktop\фото с объектов\детский сад 50\20190214_111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2915237"/>
            <a:ext cx="9130352" cy="39412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Иванова С.А\Desktop\фото с объектов\детский сад 50\20190214_112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070" y="-1"/>
            <a:ext cx="5373157" cy="3022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Иванова С.А\Desktop\фото с объектов\детский сад 50\20190214_111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717" y="21954"/>
            <a:ext cx="5326283" cy="2996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24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Иванова С.А\Desktop\фото с объектов\детский сад 50\20190214_112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7927" y="1137927"/>
            <a:ext cx="6847858" cy="4572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ванова С.А\Desktop\фото с объектов\детский сад 50\20190214_110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34073" y="1137930"/>
            <a:ext cx="6847858" cy="4571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920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ова С.А\Desktop\5e415f2dd5807fb2e3e8551bf88f27b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37112"/>
            <a:ext cx="2445328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363272" cy="4968552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Основные и вспомогательные помещения</a:t>
            </a:r>
            <a:r>
              <a:rPr lang="ru-RU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требуют проведения ремонта</a:t>
            </a:r>
          </a:p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Отсутствует  рабочая инструкция по обработке эндоскопов</a:t>
            </a:r>
          </a:p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Недостоверно регистрируется количество стерилизуемых изделий медицинского назначения</a:t>
            </a:r>
          </a:p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Программа производственного контроля выполняется не в полном  объеме</a:t>
            </a:r>
          </a:p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Нарушаются правила работы с медицинскими отходами</a:t>
            </a:r>
          </a:p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Надеваются колпачки на использованные иглы</a:t>
            </a:r>
          </a:p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Дезинфицирующие средства хранятся не в таре производителя</a:t>
            </a:r>
          </a:p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Неудовлетворительно осуществляется проведение влажных уборок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C000"/>
                </a:solidFill>
                <a:latin typeface="Garamond" panose="02020404030301010803" pitchFamily="18" charset="0"/>
              </a:rPr>
              <a:t>Медицинские организации, в том числе частные</a:t>
            </a:r>
            <a:endParaRPr lang="ru-RU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9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" y="5866"/>
            <a:ext cx="5123190" cy="68309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158" y="0"/>
            <a:ext cx="4054842" cy="68367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78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6854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-27383"/>
            <a:ext cx="4283968" cy="68853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200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" y="0"/>
            <a:ext cx="9173688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28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Иванова С.А\Desktop\правоприменительная практика\20181029_152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01926" y="1101925"/>
            <a:ext cx="6847858" cy="4644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-87622"/>
            <a:ext cx="4760913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635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FFC000"/>
                </a:solidFill>
                <a:latin typeface="Century" panose="02040604050505020304" pitchFamily="18" charset="0"/>
              </a:rPr>
              <a:t>Нарушения требований к утилизации </a:t>
            </a:r>
            <a:r>
              <a:rPr lang="ru-RU" sz="4000" dirty="0" err="1">
                <a:solidFill>
                  <a:srgbClr val="FFC000"/>
                </a:solidFill>
                <a:latin typeface="Century" panose="02040604050505020304" pitchFamily="18" charset="0"/>
              </a:rPr>
              <a:t>медотходов</a:t>
            </a:r>
            <a:endParaRPr lang="ru-RU" sz="4000" dirty="0">
              <a:solidFill>
                <a:srgbClr val="FFC000"/>
              </a:solidFill>
              <a:latin typeface="Century" panose="02040604050505020304" pitchFamily="18" charset="0"/>
            </a:endParaRPr>
          </a:p>
        </p:txBody>
      </p:sp>
      <p:pic>
        <p:nvPicPr>
          <p:cNvPr id="1026" name="Picture 2" descr="http://hamster.ru/modules/xcgal/albums/userpics/10001/normal_10~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60953"/>
            <a:ext cx="396044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im3-tub-ru.yandex.net/i?id=a318cc66c798dd347d202f8c93ab9446-l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947862"/>
            <a:ext cx="4104457" cy="3641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615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B1A5467-5928-460E-A3D6-A43D181C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3810000" cy="381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4B1C3A-15A4-41D2-B790-AE31E4475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311" y="3590925"/>
            <a:ext cx="5391150" cy="32670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35661E0-1D53-4503-B4E0-204CE4D97F26}"/>
              </a:ext>
            </a:extLst>
          </p:cNvPr>
          <p:cNvSpPr/>
          <p:nvPr/>
        </p:nvSpPr>
        <p:spPr>
          <a:xfrm>
            <a:off x="25598" y="89664"/>
            <a:ext cx="89388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C000"/>
                </a:solidFill>
                <a:latin typeface="Century" panose="02040604050505020304" pitchFamily="18" charset="0"/>
              </a:rPr>
              <a:t>Дезинфицирующие средства хранятся не в таре производителя</a:t>
            </a:r>
          </a:p>
        </p:txBody>
      </p:sp>
    </p:spTree>
    <p:extLst>
      <p:ext uri="{BB962C8B-B14F-4D97-AF65-F5344CB8AC3E}">
        <p14:creationId xmlns:p14="http://schemas.microsoft.com/office/powerpoint/2010/main" val="1199302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C000"/>
                </a:solidFill>
                <a:latin typeface="Garamond" panose="02020404030301010803" pitchFamily="18" charset="0"/>
              </a:rPr>
              <a:t>Что является нарушением </a:t>
            </a:r>
            <a:endParaRPr lang="ru-RU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СанПиН 2.1.3.2630-10 «Санитарно-эпидемиологические требования к организациям, осуществляющим медицинскую деятельность»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СП 3.1.3263-15 «Профилактика инфекционных заболеваний при эндоскопических вмешательствах»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СанПиН 2.1.7.2790-10 «Санитарно-эпидемиологические требования к обращению с медицинскими отходами»</a:t>
            </a:r>
          </a:p>
        </p:txBody>
      </p:sp>
    </p:spTree>
    <p:extLst>
      <p:ext uri="{BB962C8B-B14F-4D97-AF65-F5344CB8AC3E}">
        <p14:creationId xmlns:p14="http://schemas.microsoft.com/office/powerpoint/2010/main" val="2290527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Рабочий стол\фото Монарх\DSCI0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150" y="3933056"/>
            <a:ext cx="3224107" cy="241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FFC000"/>
                </a:solidFill>
                <a:latin typeface="Garamond" panose="02020404030301010803" pitchFamily="18" charset="0"/>
              </a:rPr>
              <a:t> Объекты коммунального назначения</a:t>
            </a:r>
            <a:br>
              <a:rPr lang="ru-RU" sz="3300" b="1" dirty="0">
                <a:solidFill>
                  <a:srgbClr val="FFC000"/>
                </a:solidFill>
                <a:latin typeface="Garamond" panose="02020404030301010803" pitchFamily="18" charset="0"/>
              </a:rPr>
            </a:br>
            <a:r>
              <a:rPr lang="ru-RU" sz="3300" b="1" dirty="0">
                <a:solidFill>
                  <a:srgbClr val="FFC000"/>
                </a:solidFill>
                <a:latin typeface="Garamond" panose="02020404030301010803" pitchFamily="18" charset="0"/>
              </a:rPr>
              <a:t> (ресурсоснабжающие и управляющие компании)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5940152" cy="540181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Невыполнение программ производственного контроля в полном объеме (отсутствие программ производственного контроля);</a:t>
            </a:r>
          </a:p>
          <a:p>
            <a:r>
              <a:rPr 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Не разработаны и не согласованы планы мероприятий по доведению качества питьевой воды подаваемой населению до действующих нормативов</a:t>
            </a:r>
          </a:p>
          <a:p>
            <a:r>
              <a:rPr 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Несоответствие питьевой воды установленным требованиям по санитарно-химическим и микробиологическим показателям.</a:t>
            </a:r>
          </a:p>
          <a:p>
            <a:r>
              <a:rPr 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Несвоевременный вывоз твердых бытовых отходов;</a:t>
            </a:r>
          </a:p>
          <a:p>
            <a:r>
              <a:rPr 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Отсутствие водонепроницаемого покрытия и ограды зелеными насаждениями при установки специальной контейнерной площадки;</a:t>
            </a:r>
          </a:p>
          <a:p>
            <a:r>
              <a:rPr 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Отсутствие графика вывоза твердых коммунальных отходов и обработки контейнеров.</a:t>
            </a:r>
          </a:p>
          <a:p>
            <a:endParaRPr lang="ru-RU" sz="2000" dirty="0"/>
          </a:p>
        </p:txBody>
      </p:sp>
      <p:pic>
        <p:nvPicPr>
          <p:cNvPr id="3074" name="Picture 2" descr="E:\Рабочий стол\фото Монарх\DSCI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10" y="1268760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654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C000"/>
                </a:solidFill>
                <a:latin typeface="Garamond" panose="02020404030301010803" pitchFamily="18" charset="0"/>
              </a:rPr>
              <a:t>Что является нарушением </a:t>
            </a:r>
            <a:endParaRPr lang="ru-RU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  <a:t>СанПиН 2.1.4.1074-01 «Питьевая вода. Гигиенические требования к централизованным источникам водоснабжения. Контроль качества»</a:t>
            </a:r>
          </a:p>
          <a:p>
            <a: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  <a:t>СанПиН 2.1.2.2645-10 «Санитарно-эпидемиологические требования к условиям проживания в жилых зданиях и помещениях»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16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ванова С.А\Desktop\mark_eac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190" y="4941168"/>
            <a:ext cx="1732682" cy="173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</a:rPr>
              <a:t> Предприятия торговли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301208"/>
          </a:xfrm>
        </p:spPr>
        <p:txBody>
          <a:bodyPr>
            <a:no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  <a:latin typeface="Garamond" panose="02020404030301010803" pitchFamily="18" charset="0"/>
              </a:rPr>
              <a:t>Не выполняется программа производственного контроля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Garamond" panose="02020404030301010803" pitchFamily="18" charset="0"/>
              </a:rPr>
              <a:t>Не сохраняется до конца реализации продукта питания этикетка (ярлык) от тары поставщика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Garamond" panose="02020404030301010803" pitchFamily="18" charset="0"/>
              </a:rPr>
              <a:t>Несоответствие маркировок установленными Таможенными регламентами таможенного союза, (неполная  информация о товаре и изготовителе, информация о модели, артикуле изделий,  дате изготовления)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Garamond" panose="02020404030301010803" pitchFamily="18" charset="0"/>
              </a:rPr>
              <a:t>Нарушение при нанесение знака обращения на рынке государств-членов Таможенного союза (ЕАС)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Garamond" panose="02020404030301010803" pitchFamily="18" charset="0"/>
              </a:rPr>
              <a:t>Отсутствие в товарно-сопроводительных документах сведений о декларации/сертификате соответствия продукции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Garamond" panose="02020404030301010803" pitchFamily="18" charset="0"/>
              </a:rPr>
              <a:t>Включение в договорные документы по гарантийному ремонту товара  условий, противоречащих законодательству и ущемляющих права потребителей </a:t>
            </a:r>
          </a:p>
        </p:txBody>
      </p:sp>
    </p:spTree>
    <p:extLst>
      <p:ext uri="{BB962C8B-B14F-4D97-AF65-F5344CB8AC3E}">
        <p14:creationId xmlns:p14="http://schemas.microsoft.com/office/powerpoint/2010/main" val="3737435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Century" panose="02040604050505020304" pitchFamily="18" charset="0"/>
              </a:rPr>
              <a:t>В соответствии со статьей 8 Федерального закона от 26.12.2008 г. №294-ФЗ «О защите прав юридических лиц и индивидуальных предпринимателей при осуществлении государственного контроля (надзора) и муниципального контроля» и Постановлением Правительства Российской Федерации от 16 июля 2009 г. № 584 «Об уведомительном порядке начала осуществления отдельных видов предпринимательской деятельности» определен уведомительный порядок начала осуществления следующих видов предпринимательской деятельности:</a:t>
            </a:r>
          </a:p>
        </p:txBody>
      </p:sp>
    </p:spTree>
    <p:extLst>
      <p:ext uri="{BB962C8B-B14F-4D97-AF65-F5344CB8AC3E}">
        <p14:creationId xmlns:p14="http://schemas.microsoft.com/office/powerpoint/2010/main" val="42671800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2453134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624736"/>
          </a:xfrm>
        </p:spPr>
        <p:txBody>
          <a:bodyPr>
            <a:noAutofit/>
          </a:bodyPr>
          <a:lstStyle/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Предоставление гостиничных услуг</a:t>
            </a:r>
            <a:r>
              <a:rPr lang="ru-RU" sz="1400" dirty="0">
                <a:solidFill>
                  <a:schemeClr val="bg1"/>
                </a:solidFill>
                <a:latin typeface="Century" panose="02040604050505020304" pitchFamily="18" charset="0"/>
              </a:rPr>
              <a:t>, а также услуг по временному размещению и обеспечению временного проживания;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Предоставление бытовых услуг </a:t>
            </a:r>
            <a:r>
              <a:rPr lang="ru-RU" sz="1400" dirty="0">
                <a:solidFill>
                  <a:schemeClr val="bg1"/>
                </a:solidFill>
                <a:latin typeface="Century" panose="02040604050505020304" pitchFamily="18" charset="0"/>
              </a:rPr>
              <a:t>(ремонт, окраска, пошив обуви; ремонт и пошив швейных, меховых и кожаных изделий, головных уборов и изделий текстильной галантереи, ремонт, пошив и вязание трикотажных изделий; ремонт и техническое обслуживание бытовой техники; изготовление и ремонт мебели; химическая чистка и крашение, услуги прачечных; техническое обслуживание и ремонт транспортных средств; услуги фотоателье и фото- и кино- лабораторий; услуги бань и душевых; парикмахерские услуги);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Предоставление услуг общественного питания организациями общественного питания;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Розничная торговля </a:t>
            </a:r>
            <a:r>
              <a:rPr lang="ru-RU" sz="1400" dirty="0">
                <a:solidFill>
                  <a:schemeClr val="bg1"/>
                </a:solidFill>
                <a:latin typeface="Century" panose="02040604050505020304" pitchFamily="18" charset="0"/>
              </a:rPr>
              <a:t>(за исключением розничной торговли товарами, оборот которых ограничен в соответствии с федеральными законами);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Оптовая торговля </a:t>
            </a:r>
            <a:r>
              <a:rPr lang="ru-RU" sz="1400" dirty="0">
                <a:solidFill>
                  <a:schemeClr val="bg1"/>
                </a:solidFill>
                <a:latin typeface="Century" panose="02040604050505020304" pitchFamily="18" charset="0"/>
              </a:rPr>
              <a:t>(за исключением оптовой торговли товарами, оборот которых ограничен в соответствии с федеральными законами);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Производство текстильных материалов, швейных изделий;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Производство одежды;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Производство кожи, изделий из кожи, в том числе обуви;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обработка древесины и производство изделий из дерева и пробки, за исключением мебели;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Издательская и полиграфическая деятельность;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деятельность, связанная с использованием вычислительной техники и информационных технологий;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Производство хлеба, хлебобулочных изделий;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Производство молока и молочной продукции;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Производство соковой продукции из фруктов и овощей;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Производство масложировой продукции;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Производство сахара;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  <a:latin typeface="Century" panose="02040604050505020304" pitchFamily="18" charset="0"/>
              </a:rPr>
              <a:t>Производство мукомольной продукции;</a:t>
            </a:r>
          </a:p>
          <a:p>
            <a:pPr lvl="0" algn="just"/>
            <a:r>
              <a:rPr lang="ru-RU" sz="1400" b="1" dirty="0">
                <a:solidFill>
                  <a:schemeClr val="bg1"/>
                </a:solidFill>
              </a:rPr>
              <a:t>Производство безалкогольных напитков.</a:t>
            </a:r>
          </a:p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347578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000"/>
                </a:solidFill>
                <a:latin typeface="Century" panose="02040604050505020304" pitchFamily="18" charset="0"/>
              </a:rPr>
              <a:t>Возможно предоставление услуг в электронном виде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Иванова С.А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8800"/>
            <a:ext cx="9144000" cy="523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4959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Иванова С.А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6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05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Иванова С.А\Desktop\правоприменительная практика\20181029_152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7969" y="1497968"/>
            <a:ext cx="6847857" cy="385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ванова С.А\Desktop\правоприменительная практика\20181029_152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86299" y="3271650"/>
            <a:ext cx="6357701" cy="3576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Иванова С.А\Desktop\правоприменительная практика\20181029_153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99" y="-22208"/>
            <a:ext cx="6357701" cy="3576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91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  <a:t>Юридические лица, индивидуальные предприниматели, которые осуществляют вышеуказанные виды деятельности, </a:t>
            </a:r>
            <a:r>
              <a:rPr lang="ru-RU" b="1" dirty="0">
                <a:solidFill>
                  <a:srgbClr val="FFC000"/>
                </a:solidFill>
                <a:latin typeface="Century" panose="02040604050505020304" pitchFamily="18" charset="0"/>
              </a:rPr>
              <a:t>в случае непредставления уведомлений </a:t>
            </a:r>
            <a: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  <a:t>о начале осуществления отдельных видов предпринимательской деятельности или представления таких уведомлений с содержанием в них недостоверных </a:t>
            </a:r>
            <a:r>
              <a:rPr lang="ru-RU" dirty="0">
                <a:solidFill>
                  <a:srgbClr val="FFC000"/>
                </a:solidFill>
                <a:latin typeface="Century" panose="02040604050505020304" pitchFamily="18" charset="0"/>
              </a:rPr>
              <a:t>сведений </a:t>
            </a:r>
            <a:r>
              <a:rPr lang="ru-RU" b="1" dirty="0">
                <a:solidFill>
                  <a:srgbClr val="FFC000"/>
                </a:solidFill>
                <a:latin typeface="Century" panose="02040604050505020304" pitchFamily="18" charset="0"/>
              </a:rPr>
              <a:t>несут ответственность</a:t>
            </a:r>
            <a:r>
              <a:rPr lang="ru-RU" dirty="0">
                <a:solidFill>
                  <a:srgbClr val="FFC000"/>
                </a:solidFill>
                <a:latin typeface="Century" panose="02040604050505020304" pitchFamily="18" charset="0"/>
              </a:rPr>
              <a:t> в соответствии с законодательством Российской Федерации.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6932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rgbClr val="FFC000"/>
                </a:solidFill>
                <a:latin typeface="Century" panose="02040604050505020304" pitchFamily="18" charset="0"/>
              </a:rPr>
              <a:t>Спасибо за внимание!</a:t>
            </a:r>
            <a:endParaRPr lang="ru-RU" sz="7200" dirty="0">
              <a:solidFill>
                <a:srgbClr val="FFC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4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Иванова С.А\Desktop\правоприменительная практика\20181029_155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68" y="16960"/>
            <a:ext cx="5982182" cy="3364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Иванова С.А\Desktop\правоприменительная практика\20181029_153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259" y="3399093"/>
            <a:ext cx="6089096" cy="3425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Иванова С.А\Desktop\правоприменительная практика\20181029_154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879" y="1525223"/>
            <a:ext cx="6894914" cy="3878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1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Иванова С.А\Desktop\правоприменительная практика\20181029_155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364" y="2925086"/>
            <a:ext cx="6977636" cy="402713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Иванова С.А\Desktop\правоприменительная практика\20181029_154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1484" y="1422207"/>
            <a:ext cx="7092280" cy="3989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Иванова С.А\Desktop\правоприменительная практика\20181029_153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56" y="35115"/>
            <a:ext cx="5164640" cy="2905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83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Иванова С.А\Desktop\правоприменительная практика\20181029_155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06236" y="1412596"/>
            <a:ext cx="6836549" cy="4011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Иванова С.А\Desktop\правоприменительная практика\IMG-20181018-WA0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720" y="0"/>
            <a:ext cx="5127412" cy="6836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01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Иванова С.А\Desktop\правоприменительная практика\20181029_154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64027" y="1206174"/>
            <a:ext cx="6831807" cy="4471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Иванова С.А\Desktop\правоприменительная практика\20181029_154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08513" y="1105480"/>
            <a:ext cx="6861032" cy="4644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704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1590</Words>
  <Application>Microsoft Office PowerPoint</Application>
  <PresentationFormat>Экран (4:3)</PresentationFormat>
  <Paragraphs>113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Основные нарушения, выявляемые Управлением при проведении контрольно-надзорных мероприятий в 2018 году</vt:lpstr>
      <vt:lpstr>Предприятия общественного питания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Осуществление надзора за прохождение летней оздоровительной кампанией</vt:lpstr>
      <vt:lpstr>СанПиН 2.4.4.2599-10 «Гигиенические требования к устройству, содержанию и организации режима в оздоровительных учреждениях с дневным пребыванием детей в период каникул» </vt:lpstr>
      <vt:lpstr>Презентация PowerPoint</vt:lpstr>
      <vt:lpstr>В ходе контрольно-надзорных мероприятий выявлено более 100 нарушений законодательства (в среднем 2,8 нарушений на одну организацию), в том числе: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Дошкольные образовательные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Медицинские организации, в том числе частные</vt:lpstr>
      <vt:lpstr>Презентация PowerPoint</vt:lpstr>
      <vt:lpstr>Презентация PowerPoint</vt:lpstr>
      <vt:lpstr>Презентация PowerPoint</vt:lpstr>
      <vt:lpstr>Нарушения требований к утилизации медотходов</vt:lpstr>
      <vt:lpstr>Презентация PowerPoint</vt:lpstr>
      <vt:lpstr>Что является нарушением </vt:lpstr>
      <vt:lpstr> Объекты коммунального назначения  (ресурсоснабжающие и управляющие компании)</vt:lpstr>
      <vt:lpstr>Что является нарушением </vt:lpstr>
      <vt:lpstr> Предприятия торговли</vt:lpstr>
      <vt:lpstr>Презентация PowerPoint</vt:lpstr>
      <vt:lpstr> </vt:lpstr>
      <vt:lpstr>Возможно предоставление услуг в электронном виде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нарушения, выявляемые Управлением при проведении контрольно-надзорных мероприятий в 2018 году</dc:title>
  <dc:creator>Иванова С.А</dc:creator>
  <cp:lastModifiedBy>Иванова С.А</cp:lastModifiedBy>
  <cp:revision>25</cp:revision>
  <dcterms:created xsi:type="dcterms:W3CDTF">2019-02-18T23:12:00Z</dcterms:created>
  <dcterms:modified xsi:type="dcterms:W3CDTF">2019-02-20T23:27:22Z</dcterms:modified>
</cp:coreProperties>
</file>