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47"/>
  </p:notesMasterIdLst>
  <p:sldIdLst>
    <p:sldId id="256" r:id="rId2"/>
    <p:sldId id="257" r:id="rId3"/>
    <p:sldId id="258" r:id="rId4"/>
    <p:sldId id="269" r:id="rId5"/>
    <p:sldId id="259" r:id="rId6"/>
    <p:sldId id="260" r:id="rId7"/>
    <p:sldId id="282" r:id="rId8"/>
    <p:sldId id="261" r:id="rId9"/>
    <p:sldId id="262" r:id="rId10"/>
    <p:sldId id="263" r:id="rId11"/>
    <p:sldId id="265" r:id="rId12"/>
    <p:sldId id="267" r:id="rId13"/>
    <p:sldId id="268" r:id="rId14"/>
    <p:sldId id="271" r:id="rId15"/>
    <p:sldId id="273" r:id="rId16"/>
    <p:sldId id="274" r:id="rId17"/>
    <p:sldId id="287" r:id="rId18"/>
    <p:sldId id="288" r:id="rId19"/>
    <p:sldId id="283" r:id="rId20"/>
    <p:sldId id="284" r:id="rId21"/>
    <p:sldId id="285" r:id="rId22"/>
    <p:sldId id="286" r:id="rId23"/>
    <p:sldId id="276" r:id="rId24"/>
    <p:sldId id="277" r:id="rId25"/>
    <p:sldId id="278" r:id="rId26"/>
    <p:sldId id="279" r:id="rId27"/>
    <p:sldId id="289" r:id="rId28"/>
    <p:sldId id="290" r:id="rId29"/>
    <p:sldId id="291" r:id="rId30"/>
    <p:sldId id="292" r:id="rId31"/>
    <p:sldId id="293" r:id="rId32"/>
    <p:sldId id="294" r:id="rId33"/>
    <p:sldId id="295" r:id="rId34"/>
    <p:sldId id="296" r:id="rId35"/>
    <p:sldId id="297" r:id="rId36"/>
    <p:sldId id="298" r:id="rId37"/>
    <p:sldId id="299" r:id="rId38"/>
    <p:sldId id="300" r:id="rId39"/>
    <p:sldId id="301" r:id="rId40"/>
    <p:sldId id="302" r:id="rId41"/>
    <p:sldId id="303" r:id="rId42"/>
    <p:sldId id="304" r:id="rId43"/>
    <p:sldId id="305" r:id="rId44"/>
    <p:sldId id="306" r:id="rId45"/>
    <p:sldId id="281" r:id="rId4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82" d="100"/>
          <a:sy n="82" d="100"/>
        </p:scale>
        <p:origin x="-1430" y="-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BC6253-6247-4629-8AC8-7C3E3CB5F422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EF5DF6-0CC4-46A4-8FA9-33ED718BCE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92534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5DF6-0CC4-46A4-8FA9-33ED718BCEDC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0992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EF5DF6-0CC4-46A4-8FA9-33ED718BCEDC}" type="slidenum">
              <a:rPr lang="ru-RU" smtClean="0"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1857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6527BA83-890D-4CEF-80EB-B1C393BC0EDF}" type="datetimeFigureOut">
              <a:rPr lang="ru-RU" smtClean="0"/>
              <a:t>18.07.2018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A1E95DF-B37E-4CED-AC29-C8F5C9A787D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A4F04DAD3FF2B1EE06E36F0471BDF3BC1238FB69D0B508DEEB0C822BCE46B25860B2E18027C100P7i1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7411" y="2708920"/>
            <a:ext cx="3171577" cy="34817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260648"/>
            <a:ext cx="7543800" cy="4607768"/>
          </a:xfrm>
        </p:spPr>
        <p:txBody>
          <a:bodyPr/>
          <a:lstStyle/>
          <a:p>
            <a:r>
              <a:rPr lang="ru-RU" sz="5400" dirty="0" smtClean="0"/>
              <a:t>Основные требования законодательства РФ для объектов мелкорозничной торговли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710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066"/>
            <a:ext cx="7543800" cy="2016224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. 2.8. Территория организации торговли и примыкающая к ней по периметру благоустраивается и содержится в чистоте.</a:t>
            </a: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51261">
            <a:off x="3161135" y="2552409"/>
            <a:ext cx="4426706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4930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20688"/>
            <a:ext cx="7560840" cy="518457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</a:t>
            </a:r>
            <a:r>
              <a:rPr lang="ru-RU" dirty="0" smtClean="0"/>
              <a:t>.3.1. Стационарные организации торговли обеспечиваются водоснабжением и канализацией.</a:t>
            </a:r>
          </a:p>
          <a:p>
            <a:pPr algn="just"/>
            <a:r>
              <a:rPr lang="ru-RU" dirty="0" smtClean="0"/>
              <a:t>В организациях мелкорозничной сети условия водоснабжения и </a:t>
            </a:r>
            <a:r>
              <a:rPr lang="ru-RU" dirty="0" err="1" smtClean="0"/>
              <a:t>канализования</a:t>
            </a:r>
            <a:r>
              <a:rPr lang="ru-RU" dirty="0" smtClean="0"/>
              <a:t> должны соответствовать требованиям настоящих санитарных правил.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. </a:t>
            </a:r>
            <a:r>
              <a:rPr lang="ru-RU" dirty="0"/>
              <a:t>3.9. Все стационарные организации торговли оборудуются туалетами и раковинами для мытья рук персонала. </a:t>
            </a:r>
          </a:p>
        </p:txBody>
      </p:sp>
    </p:spTree>
    <p:extLst>
      <p:ext uri="{BB962C8B-B14F-4D97-AF65-F5344CB8AC3E}">
        <p14:creationId xmlns:p14="http://schemas.microsoft.com/office/powerpoint/2010/main" val="95344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20688"/>
            <a:ext cx="7698432" cy="3159224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. 5.2. В организациях торговли все помещения должны располагаться с учетом поточности, отсутствия встречных потоков и перекрестов сырых и готовых пищевых продуктов, продовольственных и непродовольственных товаров, персонала и посетителей.</a:t>
            </a:r>
            <a:endParaRPr lang="ru-RU" dirty="0"/>
          </a:p>
        </p:txBody>
      </p:sp>
      <p:pic>
        <p:nvPicPr>
          <p:cNvPr id="4" name="Рисунок 3" descr="C:\Users\Чернадчук А.А\Desktop\хлеб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208800"/>
            <a:ext cx="4752528" cy="27363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09748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980728"/>
            <a:ext cx="7543800" cy="38862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sz="3200" dirty="0" smtClean="0"/>
              <a:t>п. </a:t>
            </a:r>
            <a:r>
              <a:rPr lang="ru-RU" sz="3200" dirty="0"/>
              <a:t>5.9. Для отделки, облицовки и окраски помещений организаций торговли используются материалы, устойчивые к воздействию влаги, температуры, моющих и дезинфицирующих средств, разрешенные для этих целей органами и учреждениями госсанэпидслужбы в установленном порядке.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3657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692696"/>
            <a:ext cx="7543800" cy="5256584"/>
          </a:xfrm>
        </p:spPr>
        <p:txBody>
          <a:bodyPr>
            <a:no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 6.1. Организации торговли должны быть оснащены торговым оборудованием, инвентарем, посудой, тарой, упаковочными материалами, изготовленными из материалов, разрешенных органами и учреждениями госсанэпидслужбы в установленном порядке.</a:t>
            </a:r>
          </a:p>
          <a:p>
            <a:r>
              <a:rPr lang="ru-RU" dirty="0"/>
              <a:t>п</a:t>
            </a:r>
            <a:r>
              <a:rPr lang="ru-RU" dirty="0" smtClean="0"/>
              <a:t>. </a:t>
            </a:r>
            <a:r>
              <a:rPr lang="ru-RU" dirty="0"/>
              <a:t>8.1. Пищевые продукты, реализуемые в организациях торговли, должны соответствовать требованиям, установленным нормативной и технической документацией, а также гигиеническим требованиям к пищевой ценности и безопасности пищевых продуктов и продовольственного сырья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401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914456" cy="4831432"/>
          </a:xfrm>
        </p:spPr>
        <p:txBody>
          <a:bodyPr>
            <a:normAutofit/>
          </a:bodyPr>
          <a:lstStyle/>
          <a:p>
            <a:pPr algn="just"/>
            <a:r>
              <a:rPr lang="ru-RU" sz="2800" dirty="0"/>
              <a:t>п</a:t>
            </a:r>
            <a:r>
              <a:rPr lang="ru-RU" sz="2800" dirty="0" smtClean="0"/>
              <a:t>. 9.2. Реализация в организациях мелкорозничной сети скоропортящихся пищевых продуктов при отсутствии холодильного оборудования не допускается.</a:t>
            </a:r>
          </a:p>
          <a:p>
            <a:pPr algn="just"/>
            <a:r>
              <a:rPr lang="ru-RU" sz="2800" dirty="0"/>
              <a:t>п</a:t>
            </a:r>
            <a:r>
              <a:rPr lang="ru-RU" sz="2800" dirty="0" smtClean="0"/>
              <a:t>. 9.3. Хранение тары на прилегающей территории не допускается.</a:t>
            </a:r>
          </a:p>
          <a:p>
            <a:pPr algn="just"/>
            <a:r>
              <a:rPr lang="ru-RU" sz="2800" dirty="0" smtClean="0"/>
              <a:t>Оборотная тара после завершения работы в организациях мелкорозничной сети ежедневно вывозится на базовое предприятие изготовителя (поставщика) пищевой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175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98432" cy="5335488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 smtClean="0"/>
              <a:t>п. 9.5. В холодный период года температура на рабочем месте продавца в стационарных организациях мелкорозничной сети не должна быть ниже 18 град. С, в летний период - не выше 26 град. С. Показатели микроклимата в стационарных организациях мелкорозничной сети должны отвечать требованиям, предъявляемым к микроклимату производственных помещений.</a:t>
            </a:r>
          </a:p>
          <a:p>
            <a:pPr algn="just"/>
            <a:r>
              <a:rPr lang="ru-RU" dirty="0"/>
              <a:t>п</a:t>
            </a:r>
            <a:r>
              <a:rPr lang="ru-RU" dirty="0" smtClean="0"/>
              <a:t>. 9.6. В палатках, автолавках, автоприцепах допускается реализация комбинированного ассортимента товаров при наличии соответствующих условий для их хранения и реализации.</a:t>
            </a:r>
          </a:p>
          <a:p>
            <a:pPr algn="just"/>
            <a:r>
              <a:rPr lang="ru-RU" dirty="0" smtClean="0"/>
              <a:t>При наличии в организации одного рабочего места допускается продажа пищевых продуктов лишь в промышленной упаковке.</a:t>
            </a:r>
          </a:p>
          <a:p>
            <a:pPr algn="just"/>
            <a:r>
              <a:rPr lang="ru-RU" dirty="0" smtClean="0"/>
              <a:t>Отпуск хлеба, выпечных кондитерских и хлебобулочных изделий осуществляется в упакованном виде.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07409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548680"/>
            <a:ext cx="7698432" cy="5472608"/>
          </a:xfrm>
        </p:spPr>
        <p:txBody>
          <a:bodyPr>
            <a:normAutofit/>
          </a:bodyPr>
          <a:lstStyle/>
          <a:p>
            <a:r>
              <a:rPr lang="ru-RU" sz="2800" dirty="0"/>
              <a:t>п</a:t>
            </a:r>
            <a:r>
              <a:rPr lang="ru-RU" sz="2800" dirty="0" smtClean="0"/>
              <a:t>. </a:t>
            </a:r>
            <a:r>
              <a:rPr lang="ru-RU" sz="2800" dirty="0"/>
              <a:t>9.12. Продавец (владелец) мелкорозничной сети обеспечивает:</a:t>
            </a:r>
          </a:p>
          <a:p>
            <a:r>
              <a:rPr lang="ru-RU" sz="2800" dirty="0"/>
              <a:t>а) содержание палатки, киоска, автофургона, тележки, лотка, а также окружающей территории в чистоте;</a:t>
            </a:r>
          </a:p>
          <a:p>
            <a:r>
              <a:rPr lang="ru-RU" sz="2800" dirty="0"/>
              <a:t>б) прием и реализацию пищевых продуктов с документами, подтверждающими их происхождение, качество и безопасность;</a:t>
            </a:r>
          </a:p>
          <a:p>
            <a:r>
              <a:rPr lang="ru-RU" sz="2800" dirty="0"/>
              <a:t>в) контроль за соблюдением сроков годности и правил отпуска пищевых продуктов (при отпуске пользоваться щипцами, совками, лопатками и др</a:t>
            </a:r>
            <a:r>
              <a:rPr lang="ru-RU" sz="2800" dirty="0" smtClean="0"/>
              <a:t>.).</a:t>
            </a:r>
            <a:endParaRPr lang="ru-RU" sz="2800" dirty="0"/>
          </a:p>
          <a:p>
            <a:pPr lvl="8"/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819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5407496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. 9.13</a:t>
            </a:r>
            <a:r>
              <a:rPr lang="ru-RU" dirty="0"/>
              <a:t>. Продавец (владелец) строго соблюдает правила личной гигиены, должен быть опрятно одетым, носить чистую санитарную одежду (включая специальный головной убор), нагрудный фирменный знак организации, его наименование, адрес (местонахождение), ФИО продавца.</a:t>
            </a:r>
          </a:p>
          <a:p>
            <a:r>
              <a:rPr lang="ru-RU" dirty="0" smtClean="0"/>
              <a:t>п. </a:t>
            </a:r>
            <a:r>
              <a:rPr lang="ru-RU" dirty="0"/>
              <a:t>9.14. Продавец (владелец) должен иметь при себе и предъявлять должностным лицам государственной санитарно-эпидемиологической службы личную медицинскую книжку установленного образца, документы, подтверждающие происхождение, качество и безопасность реализуемой продукции.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985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852936"/>
            <a:ext cx="6781800" cy="1600200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704"/>
            <a:ext cx="7543800" cy="1070992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3200" b="1" dirty="0" smtClean="0"/>
          </a:p>
          <a:p>
            <a:pPr marL="0" indent="0">
              <a:buNone/>
            </a:pPr>
            <a:r>
              <a:rPr lang="ru-RU" sz="3200" b="1" dirty="0" smtClean="0"/>
              <a:t>Основные </a:t>
            </a:r>
            <a:r>
              <a:rPr lang="ru-RU" sz="3200" b="1" dirty="0"/>
              <a:t>требования законодательства предъявляемые к </a:t>
            </a:r>
            <a:r>
              <a:rPr lang="ru-RU" sz="3200" b="1" dirty="0" smtClean="0"/>
              <a:t>нестационарной </a:t>
            </a:r>
            <a:r>
              <a:rPr lang="ru-RU" sz="3200" b="1" dirty="0"/>
              <a:t>мелкорозничной </a:t>
            </a:r>
            <a:r>
              <a:rPr lang="ru-RU" sz="3200" b="1" dirty="0" smtClean="0"/>
              <a:t>сети</a:t>
            </a:r>
            <a:r>
              <a:rPr lang="ru-RU" sz="3200" dirty="0" smtClean="0"/>
              <a:t>:</a:t>
            </a:r>
            <a:r>
              <a:rPr lang="ru-RU" sz="3200" dirty="0"/>
              <a:t/>
            </a:r>
            <a:br>
              <a:rPr lang="ru-RU" sz="3200" dirty="0"/>
            </a:br>
            <a:endParaRPr lang="ru-RU" sz="3200" b="1" dirty="0"/>
          </a:p>
        </p:txBody>
      </p:sp>
      <p:pic>
        <p:nvPicPr>
          <p:cNvPr id="6" name="Рисунок 5" descr="C:\Users\Чернадчук А.А\Desktop\фото квас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23990">
            <a:off x="3570356" y="2337752"/>
            <a:ext cx="3888432" cy="338437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9967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7554416" cy="497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П</a:t>
            </a:r>
            <a:r>
              <a:rPr lang="ru-RU" dirty="0" smtClean="0"/>
              <a:t>ри принятии решений о возможности размещения торговых предприятий на территории города рекомендует использовать санитарно-эпидемиологические правила </a:t>
            </a:r>
            <a:r>
              <a:rPr lang="ru-RU" b="1" dirty="0" smtClean="0"/>
              <a:t>СП 2.3.6.1066-01 «Санитарно-эпидемиологические требования к организациям торговли и обороту в них  продовольственного сырья и пищевых продуктов»</a:t>
            </a:r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32656"/>
            <a:ext cx="6553200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8776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3954016" cy="5191472"/>
          </a:xfrm>
        </p:spPr>
        <p:txBody>
          <a:bodyPr/>
          <a:lstStyle/>
          <a:p>
            <a:r>
              <a:rPr lang="ru-RU" dirty="0"/>
              <a:t>Реализация товаров вне помещения, нестационарная торговля, торговля «с колес» и прицепов, с лотков и палаток на специально отведенных территориях по-другому называется “уличная торговля”. </a:t>
            </a:r>
          </a:p>
        </p:txBody>
      </p:sp>
      <p:pic>
        <p:nvPicPr>
          <p:cNvPr id="4" name="Рисунок 3" descr="C:\Users\Чернадчук А.А\Desktop\фото мороженое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916832"/>
            <a:ext cx="3960440" cy="25202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89323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52634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. 9.3. Запрещено </a:t>
            </a:r>
            <a:r>
              <a:rPr lang="ru-RU" dirty="0"/>
              <a:t>хранение тары на территории, прилегающей к месту торговли.</a:t>
            </a:r>
          </a:p>
          <a:p>
            <a:r>
              <a:rPr lang="ru-RU" dirty="0"/>
              <a:t>Оборотная тара после завершения работы в организациях мелкорозничной сети ежедневно вывозится на базовое предприятие изготовителя (поставщика) пищевой продукции.</a:t>
            </a:r>
          </a:p>
          <a:p>
            <a:r>
              <a:rPr lang="ru-RU" dirty="0"/>
              <a:t>п</a:t>
            </a:r>
            <a:r>
              <a:rPr lang="ru-RU" dirty="0" smtClean="0"/>
              <a:t>. 9.12. Продавец </a:t>
            </a:r>
            <a:r>
              <a:rPr lang="ru-RU" dirty="0"/>
              <a:t>(предприниматель) мелкорозничной сети обязан обеспечить:</a:t>
            </a:r>
          </a:p>
          <a:p>
            <a:r>
              <a:rPr lang="ru-RU" dirty="0"/>
              <a:t>а) содержание палатки, киоска, автофургона, тележки, лотка, а также окружающей территории в чистоте;</a:t>
            </a:r>
          </a:p>
          <a:p>
            <a:r>
              <a:rPr lang="ru-RU" dirty="0"/>
              <a:t>б) прием и реализацию пищевых продуктов с документами, подтверждающими их происхождение, качество и безопасность;</a:t>
            </a:r>
          </a:p>
          <a:p>
            <a:r>
              <a:rPr lang="ru-RU" dirty="0"/>
              <a:t>в) контроль за соблюдением сроков годности и правил отпуска пищевых продуктов (при отпуске пользоваться щипцами, совками, лопатками и др</a:t>
            </a:r>
            <a:r>
              <a:rPr lang="ru-RU" dirty="0" smtClean="0"/>
              <a:t>.).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853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 9.7. В </a:t>
            </a:r>
            <a:r>
              <a:rPr lang="ru-RU" dirty="0"/>
              <a:t>период массового поступления картофеля и свежей плодоовощной продукции допускается продажа овощей и фруктов с лотков, тележек и др., а также на открытых овощных базарах.</a:t>
            </a:r>
          </a:p>
          <a:p>
            <a:r>
              <a:rPr lang="ru-RU" dirty="0"/>
              <a:t>Реализация картофеля, свежей плодоовощной продукции, в </a:t>
            </a:r>
            <a:r>
              <a:rPr lang="ru-RU" dirty="0" err="1"/>
              <a:t>т.ч</a:t>
            </a:r>
            <a:r>
              <a:rPr lang="ru-RU" dirty="0"/>
              <a:t>. бахчевых навалом, с земли не осуществляется. Продажа бахчевых культур частями и с надрезами не допускается.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4" name="Рисунок 3" descr="C:\Users\Чернадчук А.А\Desktop\фото овощи-фрукты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721101"/>
            <a:ext cx="4248472" cy="23042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Прямоугольник 4"/>
          <p:cNvSpPr/>
          <p:nvPr/>
        </p:nvSpPr>
        <p:spPr>
          <a:xfrm>
            <a:off x="1072354" y="3717032"/>
            <a:ext cx="357165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п.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8.24. Запрещается реализация загнивших, испорченных, с нарушением целостности кожуры овощей и фруктов</a:t>
            </a:r>
            <a:r>
              <a:rPr lang="ru-RU" dirty="0">
                <a:solidFill>
                  <a:schemeClr val="tx1">
                    <a:lumMod val="85000"/>
                    <a:lumOff val="1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959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4530080" cy="5407496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. 9.8. Горячие готовые изделия (пирожки, беляши, чебуреки, котлеты и др.) должны отпускаться из изотермических или подогреваемых емкостей, тележек.</a:t>
            </a:r>
          </a:p>
          <a:p>
            <a:r>
              <a:rPr lang="ru-RU" dirty="0"/>
              <a:t>п</a:t>
            </a:r>
            <a:r>
              <a:rPr lang="ru-RU" dirty="0" smtClean="0"/>
              <a:t>. 9.9. Передвижные средства мелкорозничной сети по окончании рабочего дня подвергаются санитарной обработке на базовой организации.</a:t>
            </a:r>
          </a:p>
          <a:p>
            <a:r>
              <a:rPr lang="ru-RU" dirty="0"/>
              <a:t>п</a:t>
            </a:r>
            <a:r>
              <a:rPr lang="ru-RU" dirty="0" smtClean="0"/>
              <a:t>. 9.10. Хранение передвижного и переносного торгового оборудования и реализуемых пищевых продуктов на дому у продавцов не осуществляется.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075344"/>
            <a:ext cx="3311352" cy="2193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501008"/>
            <a:ext cx="3311352" cy="2483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375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54416" cy="511946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 9.12. Продавец (владелец) мелкорозничной сети обеспечивает:</a:t>
            </a:r>
          </a:p>
          <a:p>
            <a:r>
              <a:rPr lang="ru-RU" dirty="0" smtClean="0"/>
              <a:t>а) содержание палатки, киоска, автофургона, тележки, лотка, а также окружающей территории в чистоте;</a:t>
            </a:r>
          </a:p>
          <a:p>
            <a:r>
              <a:rPr lang="ru-RU" dirty="0" smtClean="0"/>
              <a:t>б) прием и реализацию пищевых продуктов с документами, подтверждающими их происхождение, качество и безопасность;</a:t>
            </a:r>
          </a:p>
          <a:p>
            <a:r>
              <a:rPr lang="ru-RU" dirty="0" smtClean="0"/>
              <a:t>в) контроль за соблюдением сроков годности и правил отпуска пищевых продуктов (при отпуске пользоваться щипцами, совками, лопатками и др.).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02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836712"/>
            <a:ext cx="4818112" cy="4536504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 9.13. Продавец (владелец) строго соблюдает правила личной гигиены, должен быть опрятно одетым, носить чистую санитарную одежду (включая специальный головной убор), нагрудный фирменный знак организации, его наименование, адрес (местонахождение), ФИО продавца.</a:t>
            </a:r>
            <a:endParaRPr lang="ru-RU" dirty="0"/>
          </a:p>
        </p:txBody>
      </p:sp>
      <p:pic>
        <p:nvPicPr>
          <p:cNvPr id="1026" name="Picture 2" descr="C:\Users\Чернадчук А.А\Desktop\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86" y="980728"/>
            <a:ext cx="2453145" cy="4921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0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1196752"/>
            <a:ext cx="4170040" cy="4032448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п</a:t>
            </a:r>
            <a:r>
              <a:rPr lang="ru-RU" dirty="0" smtClean="0"/>
              <a:t>. 9.14. Продавец (владелец) должен иметь при себе и предъявлять должностным лицам государственной санитарно-эпидемиологической службы личную медицинскую книжку установленного образца, документы, подтверждающие происхождение, качество и безопасность реализуемой продукции.</a:t>
            </a:r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628800"/>
            <a:ext cx="3815267" cy="2916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87011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3600" b="1" dirty="0" smtClean="0"/>
              <a:t>Требования к нестационарным организациям </a:t>
            </a:r>
            <a:r>
              <a:rPr lang="ru-RU" sz="3600" b="1" dirty="0"/>
              <a:t>общественного </a:t>
            </a:r>
            <a:r>
              <a:rPr lang="ru-RU" sz="3600" b="1" dirty="0" smtClean="0"/>
              <a:t>питания</a:t>
            </a:r>
            <a:endParaRPr lang="ru-RU" sz="3600" b="1" dirty="0"/>
          </a:p>
        </p:txBody>
      </p:sp>
      <p:pic>
        <p:nvPicPr>
          <p:cNvPr id="4" name="Рисунок 3" descr="C:\Users\Чернадчук А.А\Desktop\фото шаурма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56992"/>
            <a:ext cx="4032448" cy="28083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150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1914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/>
              <a:t>Санитарные правила 2.3.6.1079-01 «Санитарно-эпидемиологические требования к организациям общественного питания, изготовлению и </a:t>
            </a:r>
            <a:r>
              <a:rPr lang="ru-RU" dirty="0" err="1"/>
              <a:t>оборотоспособности</a:t>
            </a:r>
            <a:r>
              <a:rPr lang="ru-RU" dirty="0"/>
              <a:t> в них пищевых продуктов и продовольственного сырья» распространяются на действующие, строящиеся и реконструируемые организации общественного питания, независимо от форм собственности и ведомственной принадлежности, в том числе при приготовлении пищи и напитков, их хранении и реализации населению</a:t>
            </a:r>
          </a:p>
        </p:txBody>
      </p:sp>
    </p:spTree>
    <p:extLst>
      <p:ext uri="{BB962C8B-B14F-4D97-AF65-F5344CB8AC3E}">
        <p14:creationId xmlns:p14="http://schemas.microsoft.com/office/powerpoint/2010/main" val="71053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п. 16.1. Нестационарные </a:t>
            </a:r>
            <a:r>
              <a:rPr lang="ru-RU" sz="2800" dirty="0"/>
              <a:t>организации общественного питания обеспечиваются пищевыми продуктами (полуфабрикатами, блюдами, кулинарными и другими изделиями), приготовленными в стационарных организациях общественного питания; 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96625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626424" cy="49754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Санитарные правила распространяются на строящиеся, реконструируемые и действующие организации торговли, рынки, базы, склады продовольственного сырья и пищевых продуктов независимо от организационно-правовых форм и форм собственности (кроме холодильников и рынков, реализующих сельскохозяйственную продукцию непромышленного изготовления), а также индивидуальных предпринимателей.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7197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</a:t>
            </a:r>
            <a:r>
              <a:rPr lang="ru-RU" sz="2800" dirty="0" smtClean="0"/>
              <a:t>. 16.3. При </a:t>
            </a:r>
            <a:r>
              <a:rPr lang="ru-RU" sz="2800" dirty="0"/>
              <a:t>отсутствии централизованного водоснабжения и отсутствии централизованной системы канализации обеспечивается бесперебойная доставка и использование воды, отвечающей требованиям качества воды централизованного водоснабжения, и обеспечивается вывоз стоков, с последующей дезинфекцией емкостей для питьевой воды и емкостей для стоков в установленном </a:t>
            </a:r>
            <a:r>
              <a:rPr lang="ru-RU" sz="2800" dirty="0" smtClean="0">
                <a:solidFill>
                  <a:schemeClr val="tx1"/>
                </a:solidFill>
                <a:hlinkClick r:id="rId2"/>
              </a:rPr>
              <a:t>порядке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764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26348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п. 16.4. В </a:t>
            </a:r>
            <a:r>
              <a:rPr lang="ru-RU" dirty="0"/>
              <a:t>ассортимент реализуемой продукции могут включаться готовые пищевые продукты промышленного производства, изделия из полуфабрикатов высокой степени готовности в потребительской упаковке, обеспечивающей термическую обработку пищевого </a:t>
            </a:r>
            <a:r>
              <a:rPr lang="ru-RU" dirty="0" smtClean="0"/>
              <a:t>продукта.</a:t>
            </a:r>
            <a:endParaRPr lang="ru-RU" dirty="0"/>
          </a:p>
          <a:p>
            <a:pPr marL="0" indent="0" algn="just">
              <a:buNone/>
            </a:pPr>
            <a:r>
              <a:rPr lang="ru-RU" dirty="0" smtClean="0"/>
              <a:t>Нестационарные </a:t>
            </a:r>
            <a:r>
              <a:rPr lang="ru-RU" dirty="0"/>
              <a:t>организации общественного питания, удаленные от стационарных организаций общественного питания, должны быть оснащены холодильным оборудованием для хранения скоропортящихся пищевых продуктов, напитков, </a:t>
            </a:r>
            <a:r>
              <a:rPr lang="ru-RU" dirty="0" smtClean="0"/>
              <a:t>мороженого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49081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33548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 smtClean="0"/>
              <a:t>п. 16.5. Для </a:t>
            </a:r>
            <a:r>
              <a:rPr lang="ru-RU" sz="2800" dirty="0"/>
              <a:t>обслуживания потребителей используются одноразовая посуда и приборы, разрешенные в установленном порядке;</a:t>
            </a:r>
          </a:p>
          <a:p>
            <a:pPr marL="0" indent="0" algn="just">
              <a:buNone/>
            </a:pPr>
            <a:r>
              <a:rPr lang="ru-RU" sz="2800" dirty="0" smtClean="0"/>
              <a:t>п. 16.7. В </a:t>
            </a:r>
            <a:r>
              <a:rPr lang="ru-RU" sz="2800" dirty="0"/>
              <a:t>организациях регулярно проводится санитарная обработка и обеспечиваются условия для соблюдения персоналом правил личной гигиены.</a:t>
            </a:r>
          </a:p>
          <a:p>
            <a:pPr marL="0" indent="0" algn="just">
              <a:buNone/>
            </a:pPr>
            <a:r>
              <a:rPr lang="ru-RU" sz="2800" dirty="0" smtClean="0"/>
              <a:t>п. 16.8. Персонал </a:t>
            </a:r>
            <a:r>
              <a:rPr lang="ru-RU" sz="2800" dirty="0"/>
              <a:t>организации обеспечивается туалетом, расположенным в радиусе не более 100 м от рабочего места</a:t>
            </a:r>
            <a:r>
              <a:rPr lang="ru-RU" sz="2800" dirty="0" smtClean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704164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0" y="5445224"/>
            <a:ext cx="6781800" cy="72697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6955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/>
              <a:t>п. 16.9. Для сбора мусора устанавливаются емкости (сборники с одноразовыми пакетами) с последующим своевременным его удалением.</a:t>
            </a:r>
          </a:p>
          <a:p>
            <a:pPr marL="0" indent="0">
              <a:buNone/>
            </a:pPr>
            <a:r>
              <a:rPr lang="ru-RU" sz="2800" dirty="0"/>
              <a:t>п. 16.10. За качеством и безопасностью продукции осуществляется производственный контроль</a:t>
            </a:r>
          </a:p>
        </p:txBody>
      </p:sp>
    </p:spTree>
    <p:extLst>
      <p:ext uri="{BB962C8B-B14F-4D97-AF65-F5344CB8AC3E}">
        <p14:creationId xmlns:p14="http://schemas.microsoft.com/office/powerpoint/2010/main" val="21341596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b="1" dirty="0" smtClean="0"/>
              <a:t>Основные нарушения, выявленные  </a:t>
            </a:r>
            <a:r>
              <a:rPr lang="ru-RU" sz="3200" b="1" dirty="0"/>
              <a:t>при проведении федерального государственного санитарно-эпидемиологического надзора</a:t>
            </a:r>
            <a:endParaRPr lang="ru-RU" sz="3200" dirty="0"/>
          </a:p>
          <a:p>
            <a:pPr marL="0" indent="0" algn="ctr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8604043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404664"/>
            <a:ext cx="7543800" cy="5760640"/>
          </a:xfrm>
        </p:spPr>
        <p:txBody>
          <a:bodyPr>
            <a:noAutofit/>
          </a:bodyPr>
          <a:lstStyle/>
          <a:p>
            <a:pPr algn="just"/>
            <a:r>
              <a:rPr lang="ru-RU" dirty="0"/>
              <a:t>- в </a:t>
            </a:r>
            <a:r>
              <a:rPr lang="ru-RU" dirty="0" smtClean="0"/>
              <a:t>нестационарных организациях </a:t>
            </a:r>
            <a:r>
              <a:rPr lang="ru-RU" dirty="0"/>
              <a:t>общественного питания («</a:t>
            </a:r>
            <a:r>
              <a:rPr lang="ru-RU" dirty="0" err="1"/>
              <a:t>Шаурма</a:t>
            </a:r>
            <a:r>
              <a:rPr lang="ru-RU" dirty="0"/>
              <a:t>») допускается работа на сырье</a:t>
            </a:r>
          </a:p>
          <a:p>
            <a:pPr algn="just"/>
            <a:r>
              <a:rPr lang="ru-RU" dirty="0"/>
              <a:t>- объемно-планировочные  и конструкторские решения  помещений  не предусматривают последовательность (поточность) технологических процессов, исключающих встречные потоки сырья и готовой продукции, использованной и чистой посуды. Набор и площади помещений не соответствуют  мощности организации и не обеспечивает соблюдение санитарных правил. В наборе помещений отсутствуют (гардероб для посетителей, сырьевой цех, цех первичной обработки овощей, моечное отделение, складское помещение, помещение для хранения уборочного инвентаря, моющих и дезинфицирующих средств, 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18491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543800" cy="5407496"/>
          </a:xfrm>
        </p:spPr>
        <p:txBody>
          <a:bodyPr>
            <a:normAutofit fontScale="85000" lnSpcReduction="10000"/>
          </a:bodyPr>
          <a:lstStyle/>
          <a:p>
            <a:pPr algn="just"/>
            <a:r>
              <a:rPr lang="ru-RU" sz="2800" dirty="0"/>
              <a:t>- холодильное оборудование не обеспечено термометрами для контроля температурного режима хранения пищевых продуктов. Холодильное оборудование  не содержится в чистоте;</a:t>
            </a:r>
          </a:p>
          <a:p>
            <a:pPr algn="just"/>
            <a:r>
              <a:rPr lang="ru-RU" sz="2800" dirty="0"/>
              <a:t>- допускается хранение не обработанного яйца в холодильном оборудовании. Отсутствует отведённое место и специально промаркированные емкости; </a:t>
            </a:r>
          </a:p>
          <a:p>
            <a:pPr algn="just"/>
            <a:r>
              <a:rPr lang="ru-RU" sz="2800" dirty="0"/>
              <a:t>- в холодильниках, где осуществляется хранение пищевых продуктов, отсутствуют маркировочные ярлыки каждого тарного места с указанием срока годности данного вида продукции; </a:t>
            </a:r>
          </a:p>
          <a:p>
            <a:pPr algn="just"/>
            <a:r>
              <a:rPr lang="ru-RU" sz="2800" dirty="0"/>
              <a:t>- поступающие в организацию продовольственное сырье и пищевые продукты не имеют документов, подтверждающих их качество и безопасность;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20725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07496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недостаточное количество разделочного инвентаря. Разделочный инвентарь не промаркирован, хранение не организовано;</a:t>
            </a:r>
          </a:p>
          <a:p>
            <a:pPr algn="just"/>
            <a:r>
              <a:rPr lang="ru-RU" dirty="0"/>
              <a:t>- для мытья столовой и кухонной посуды в производственном помещении  установлена раковина с подводом холодной и горячей воды, вместо  </a:t>
            </a:r>
            <a:r>
              <a:rPr lang="ru-RU" dirty="0" err="1"/>
              <a:t>трехсекционной</a:t>
            </a:r>
            <a:r>
              <a:rPr lang="ru-RU" dirty="0"/>
              <a:t> ванны для столовой посуды, двухсекционной – для стеклянной посуды и столовых приборов;</a:t>
            </a:r>
          </a:p>
          <a:p>
            <a:pPr algn="just"/>
            <a:r>
              <a:rPr lang="ru-RU" dirty="0"/>
              <a:t>- не вывешена инструкция о правилах мытья инвентаря и посуды с указанием  концентрации  и объемов моющих и дезинфицирующих средств; 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309886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/>
          <a:lstStyle/>
          <a:p>
            <a:pPr algn="just"/>
            <a:r>
              <a:rPr lang="ru-RU" dirty="0"/>
              <a:t>- помещения организации  не содержаться в чистоте. Текущая уборка не проводится постоянно, своевременно и по мере необходимости; </a:t>
            </a:r>
          </a:p>
          <a:p>
            <a:pPr algn="just"/>
            <a:r>
              <a:rPr lang="ru-RU" dirty="0"/>
              <a:t>- уборочный инвентарь не промаркирован, не выделено место для хранения; </a:t>
            </a:r>
          </a:p>
          <a:p>
            <a:pPr algn="just"/>
            <a:r>
              <a:rPr lang="ru-RU" dirty="0"/>
              <a:t>- допускается  в помещениях  наличие насекомых;</a:t>
            </a:r>
          </a:p>
          <a:p>
            <a:pPr algn="just"/>
            <a:r>
              <a:rPr lang="ru-RU" dirty="0"/>
              <a:t>- не проводится ежедневная оценка качества полуфабрикатов, блюд и кулинарных изделий</a:t>
            </a:r>
            <a:r>
              <a:rPr lang="ru-RU" dirty="0" smtClean="0"/>
              <a:t>;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85801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5479504"/>
          </a:xfrm>
        </p:spPr>
        <p:txBody>
          <a:bodyPr/>
          <a:lstStyle/>
          <a:p>
            <a:pPr algn="just"/>
            <a:r>
              <a:rPr lang="ru-RU" dirty="0"/>
              <a:t>- допускается к работе персонал без результатов медицинских обследований и лабораторных исследований, профессиональной гигиенической подготовки и аттестации;</a:t>
            </a:r>
          </a:p>
          <a:p>
            <a:pPr algn="just"/>
            <a:r>
              <a:rPr lang="ru-RU" dirty="0"/>
              <a:t>- персонал не обеспечен санитарной </a:t>
            </a:r>
            <a:r>
              <a:rPr lang="ru-RU" dirty="0" smtClean="0"/>
              <a:t>одеждой; </a:t>
            </a:r>
            <a:endParaRPr lang="ru-RU" dirty="0"/>
          </a:p>
          <a:p>
            <a:pPr algn="just"/>
            <a:r>
              <a:rPr lang="ru-RU" dirty="0"/>
              <a:t>- в организации не организован </a:t>
            </a:r>
            <a:r>
              <a:rPr lang="ru-RU"/>
              <a:t>производственный </a:t>
            </a:r>
            <a:r>
              <a:rPr lang="ru-RU" smtClean="0"/>
              <a:t>контроль 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86644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543800" cy="497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Ассортимент продовольственного сырья и пищевых продуктов, реализуемых в организации торговли, должен соответствовать виду и типу организации торговли. </a:t>
            </a:r>
          </a:p>
          <a:p>
            <a:pPr marL="0" indent="0">
              <a:buNone/>
            </a:pPr>
            <a:r>
              <a:rPr lang="ru-RU" dirty="0" smtClean="0"/>
              <a:t>Планировка и технические возможности организации торговли должны соответствовать государственным санитарно-эпидемиологическим правилам и нормативам для обеспечения требуемых условий приема, хранения, переработки и реализации продовольственного сырья и пищевых продуктов, соблюдение правил личной гигиены работниками.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982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Так, по обращению потребителя проведено административное расследование в отношении Индивидуального предпринимателя, осуществляющего деятельность по производству и реализации </a:t>
            </a:r>
            <a:r>
              <a:rPr lang="ru-RU" dirty="0" err="1" smtClean="0"/>
              <a:t>шаурмы</a:t>
            </a:r>
            <a:r>
              <a:rPr lang="ru-RU" dirty="0" smtClean="0"/>
              <a:t>.</a:t>
            </a:r>
          </a:p>
          <a:p>
            <a:r>
              <a:rPr lang="ru-RU" dirty="0" smtClean="0"/>
              <a:t>В ходе проведения контрольно-надзорных мероприятий установлены следующие нарушения: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7219727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0"/>
            <a:ext cx="6860232" cy="2455168"/>
          </a:xfrm>
        </p:spPr>
        <p:txBody>
          <a:bodyPr>
            <a:normAutofit fontScale="90000"/>
          </a:bodyPr>
          <a:lstStyle/>
          <a:p>
            <a:r>
              <a:rPr lang="ru-RU" sz="3300" dirty="0"/>
              <a:t>В ходе проведения контрольно-надзорных мероприятий установлены следующие нарушения: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1484784"/>
            <a:ext cx="7687816" cy="4606280"/>
          </a:xfrm>
        </p:spPr>
        <p:txBody>
          <a:bodyPr>
            <a:normAutofit fontScale="92500" lnSpcReduction="10000"/>
          </a:bodyPr>
          <a:lstStyle/>
          <a:p>
            <a:r>
              <a:rPr lang="ru-RU" dirty="0"/>
              <a:t>- набор и площади помещений не соответствуют мощности организации и не обеспечивает соблюдение санитарных правил. В наборе помещений отсутствуют (сырьевой цех, цех первичной обработки овощей, моечное отделение, складское помещение, помещение для хранения уборочного инвентаря, моющих и дезинфицирующих средств, санитарный узел); </a:t>
            </a:r>
          </a:p>
          <a:p>
            <a:r>
              <a:rPr lang="ru-RU" dirty="0"/>
              <a:t>- водоснабжение-привозное;</a:t>
            </a:r>
          </a:p>
          <a:p>
            <a:r>
              <a:rPr lang="ru-RU" dirty="0"/>
              <a:t>- поступающие в организацию продовольственное сырье и пищевые продукты не имеют документов, подтверждающих их качество и безопасность;</a:t>
            </a:r>
          </a:p>
          <a:p>
            <a:r>
              <a:rPr lang="ru-RU" dirty="0"/>
              <a:t>- отсутствуют условия для мытья кухонной посуды и разделочного инвентаря</a:t>
            </a:r>
            <a:r>
              <a:rPr lang="ru-RU" dirty="0" smtClean="0"/>
              <a:t>;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898016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836712"/>
            <a:ext cx="7560840" cy="5254352"/>
          </a:xfrm>
        </p:spPr>
        <p:txBody>
          <a:bodyPr>
            <a:normAutofit fontScale="92500"/>
          </a:bodyPr>
          <a:lstStyle/>
          <a:p>
            <a:r>
              <a:rPr lang="ru-RU" dirty="0"/>
              <a:t>- не вывешена инструкция о правилах мытья инвентаря и посуды с указанием концентрации и объемов моющих и дезинфицирующих средств;</a:t>
            </a:r>
          </a:p>
          <a:p>
            <a:r>
              <a:rPr lang="ru-RU" dirty="0"/>
              <a:t>- допускается в помещениях наличие мух;</a:t>
            </a:r>
          </a:p>
          <a:p>
            <a:r>
              <a:rPr lang="ru-RU" dirty="0"/>
              <a:t>- не проводится ежедневная оценка качества полуфабрикатов, блюд и кулинарных изделий;</a:t>
            </a:r>
          </a:p>
          <a:p>
            <a:r>
              <a:rPr lang="ru-RU" dirty="0"/>
              <a:t>- не представлена необходимая документация (</a:t>
            </a:r>
            <a:r>
              <a:rPr lang="ru-RU" dirty="0" err="1"/>
              <a:t>бракеражные</a:t>
            </a:r>
            <a:r>
              <a:rPr lang="ru-RU" dirty="0"/>
              <a:t> журналы, журналы осмотров персонала на гнойничковые и острые респираторные заболевания);</a:t>
            </a:r>
          </a:p>
          <a:p>
            <a:r>
              <a:rPr lang="ru-RU" dirty="0"/>
              <a:t>- допущен к работе повар без профессиональной гигиенической подготовки и аттестации;</a:t>
            </a:r>
          </a:p>
          <a:p>
            <a:r>
              <a:rPr lang="ru-RU" dirty="0"/>
              <a:t>- не организована стирка санитарной одеждой;</a:t>
            </a:r>
          </a:p>
          <a:p>
            <a:r>
              <a:rPr lang="ru-RU" dirty="0"/>
              <a:t>- в организации не организован производственный контроль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776459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5335488"/>
          </a:xfrm>
        </p:spPr>
        <p:txBody>
          <a:bodyPr>
            <a:normAutofit fontScale="77500" lnSpcReduction="20000"/>
          </a:bodyPr>
          <a:lstStyle/>
          <a:p>
            <a:r>
              <a:rPr lang="ru-RU" dirty="0"/>
              <a:t>- не качественно проводится обработка разделочного инвентаря, технологического оборудования, кухонной посуды, персоналом не соблюдаются правила личной гигиены - в смывах ножа и доски х/з, с рук и санитарной одежды </a:t>
            </a:r>
            <a:r>
              <a:rPr lang="ru-RU" dirty="0" smtClean="0"/>
              <a:t>повара, </a:t>
            </a:r>
            <a:r>
              <a:rPr lang="ru-RU" dirty="0"/>
              <a:t>со столов разделочных, скребка, поддона для готового мяса, со стакана одноразового обнаружены бактерии группы кишечной палочки (БГКП</a:t>
            </a:r>
            <a:r>
              <a:rPr lang="ru-RU" dirty="0" smtClean="0"/>
              <a:t>);</a:t>
            </a:r>
          </a:p>
          <a:p>
            <a:r>
              <a:rPr lang="ru-RU" dirty="0" smtClean="0"/>
              <a:t>- </a:t>
            </a:r>
            <a:r>
              <a:rPr lang="ru-RU" dirty="0"/>
              <a:t>проба «Салат из капусты и моркови» не соответствует гигиеническим нормативам по микробиологическим показателям (</a:t>
            </a:r>
            <a:r>
              <a:rPr lang="ru-RU" dirty="0" err="1"/>
              <a:t>КМАФАнМ</a:t>
            </a:r>
            <a:r>
              <a:rPr lang="ru-RU" dirty="0"/>
              <a:t> составляет 2700000 КОЕ/г при гигиеническом нормативе не более 10000 КОЕ/г, БГКП (</a:t>
            </a:r>
            <a:r>
              <a:rPr lang="ru-RU" dirty="0" err="1"/>
              <a:t>колиформы</a:t>
            </a:r>
            <a:r>
              <a:rPr lang="ru-RU" dirty="0"/>
              <a:t>) обнаружены при гигиеническом нормативе не допускается в 0,1 г); </a:t>
            </a:r>
            <a:endParaRPr lang="ru-RU" dirty="0" smtClean="0"/>
          </a:p>
          <a:p>
            <a:r>
              <a:rPr lang="ru-RU" dirty="0" smtClean="0"/>
              <a:t>проба </a:t>
            </a:r>
            <a:r>
              <a:rPr lang="ru-RU" dirty="0"/>
              <a:t>«Салат из помидор не соответствует гигиеническим нормативам по микробиологическим показателям (</a:t>
            </a:r>
            <a:r>
              <a:rPr lang="ru-RU" dirty="0" err="1"/>
              <a:t>КМАФАнМ</a:t>
            </a:r>
            <a:r>
              <a:rPr lang="ru-RU" dirty="0"/>
              <a:t> составляет 2900000 КОЕ/г при гигиеническом нормативе не более 10000 </a:t>
            </a:r>
            <a:r>
              <a:rPr lang="ru-RU" dirty="0" smtClean="0"/>
              <a:t>КОЕ/г</a:t>
            </a:r>
            <a:r>
              <a:rPr lang="ru-RU" dirty="0"/>
              <a:t>;</a:t>
            </a:r>
            <a:endParaRPr lang="ru-RU" dirty="0" smtClean="0"/>
          </a:p>
          <a:p>
            <a:r>
              <a:rPr lang="ru-RU" dirty="0" smtClean="0"/>
              <a:t>проба </a:t>
            </a:r>
            <a:r>
              <a:rPr lang="ru-RU" dirty="0"/>
              <a:t>«Мясо для </a:t>
            </a:r>
            <a:r>
              <a:rPr lang="ru-RU" dirty="0" err="1"/>
              <a:t>шаурмы</a:t>
            </a:r>
            <a:r>
              <a:rPr lang="ru-RU" dirty="0"/>
              <a:t> готовое (куриное)» не соответствует гигиеническим нормативам по микробиологическим показателям (</a:t>
            </a:r>
            <a:r>
              <a:rPr lang="ru-RU" dirty="0" err="1"/>
              <a:t>КМАФАнМ</a:t>
            </a:r>
            <a:r>
              <a:rPr lang="ru-RU" dirty="0"/>
              <a:t> составляет 250000 КОЕ/г при гигиеническом нормативе не более 10000 </a:t>
            </a:r>
            <a:r>
              <a:rPr lang="ru-RU" dirty="0" smtClean="0"/>
              <a:t>КОЕ/г.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4864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6752"/>
            <a:ext cx="3391298" cy="225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89073"/>
            <a:ext cx="5184576" cy="4534272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За выявленные нарушение составлен протокол об административном правонарушении по ст. 6.6 КоАП РФ. Материалы дела переданы в Биробиджанский районный суд для принятия решения.</a:t>
            </a:r>
          </a:p>
          <a:p>
            <a:r>
              <a:rPr lang="ru-RU" dirty="0" smtClean="0"/>
              <a:t>Решением Биробиджанского районного суда индивидуальному предпринимателю назначено наказание в виде административного приостановления деятельности сроком на 90 суток.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573016"/>
            <a:ext cx="3334899" cy="2515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573296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060848"/>
            <a:ext cx="67818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Спасибо за Ваше внимание!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888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842448" cy="56235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3200" b="1" dirty="0" smtClean="0"/>
              <a:t>При </a:t>
            </a:r>
            <a:r>
              <a:rPr lang="ru-RU" sz="3200" b="1" dirty="0"/>
              <a:t>определении вида и типа предприятия торговли необходимо учитывать следующие термины приложения 1 СП 2.3.6.1066-01:</a:t>
            </a:r>
            <a:endParaRPr lang="ru-RU" sz="3200" b="1" dirty="0" smtClean="0"/>
          </a:p>
          <a:p>
            <a:endParaRPr lang="ru-RU" sz="2500" spc="20" dirty="0"/>
          </a:p>
          <a:p>
            <a:r>
              <a:rPr lang="ru-RU" sz="3000" b="1" dirty="0" smtClean="0"/>
              <a:t>мелкорозничная (торговая) сеть </a:t>
            </a:r>
            <a:r>
              <a:rPr lang="ru-RU" sz="3000" dirty="0" smtClean="0"/>
              <a:t>- торговая сеть, осуществляющая розничную торговлю через павильоны, киоски, палатки, а также передвижные средства развозной и разносной торговли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0824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482408" cy="533548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- </a:t>
            </a:r>
            <a:r>
              <a:rPr lang="ru-RU" b="1" dirty="0" smtClean="0"/>
              <a:t>павильон</a:t>
            </a:r>
            <a:r>
              <a:rPr lang="ru-RU" dirty="0" smtClean="0"/>
              <a:t> - оборудованное строение, имеющее торговый зал и помещения для хранения товарного запаса, рассчитанное на одно или несколько рабочих мест;</a:t>
            </a:r>
          </a:p>
          <a:p>
            <a:r>
              <a:rPr lang="ru-RU" b="1" dirty="0" smtClean="0"/>
              <a:t>- киоск </a:t>
            </a:r>
            <a:r>
              <a:rPr lang="ru-RU" dirty="0" smtClean="0"/>
              <a:t>- оснащенное торговым оборудованием строение, не имеющее торгового зала и помещений для хранения товаров, рассчитанное на одно рабочее место продавца, на площади которого хранится товарный запас;</a:t>
            </a:r>
          </a:p>
          <a:p>
            <a:r>
              <a:rPr lang="ru-RU" dirty="0" smtClean="0"/>
              <a:t>- </a:t>
            </a:r>
            <a:r>
              <a:rPr lang="ru-RU" b="1" dirty="0" smtClean="0"/>
              <a:t>палатка </a:t>
            </a:r>
            <a:r>
              <a:rPr lang="ru-RU" dirty="0" smtClean="0"/>
              <a:t>- легко возводимая сборно-разборная конструкция, оснащенная прилавком, не имеющая торгового зала и помещений для хранения товаров, рассчитанная на одно или несколько рабочих мест продавца, на площади которых размещен товарный запас на один день торговли;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963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62000" y="685800"/>
            <a:ext cx="7770440" cy="5407496"/>
          </a:xfrm>
        </p:spPr>
        <p:txBody>
          <a:bodyPr>
            <a:normAutofit fontScale="92500"/>
          </a:bodyPr>
          <a:lstStyle/>
          <a:p>
            <a:r>
              <a:rPr lang="ru-RU" b="1" dirty="0"/>
              <a:t>К мелкорозничной торговой сети относятся павильоны, киоски, палатки, а также передвижные средства развозной и разносной </a:t>
            </a:r>
            <a:r>
              <a:rPr lang="ru-RU" b="1" dirty="0" smtClean="0"/>
              <a:t>торговли</a:t>
            </a:r>
            <a:r>
              <a:rPr lang="ru-RU" b="1" dirty="0"/>
              <a:t>:</a:t>
            </a:r>
          </a:p>
          <a:p>
            <a:r>
              <a:rPr lang="ru-RU" b="1" dirty="0" smtClean="0"/>
              <a:t>стационарная </a:t>
            </a:r>
            <a:r>
              <a:rPr lang="ru-RU" b="1" dirty="0"/>
              <a:t>торговая сеть</a:t>
            </a:r>
            <a:r>
              <a:rPr lang="ru-RU" dirty="0"/>
              <a:t> - торговая сеть, расположенная в специально оборудованных и предназначенных для ведения торговли зданиях и </a:t>
            </a:r>
            <a:r>
              <a:rPr lang="ru-RU" dirty="0" smtClean="0"/>
              <a:t>строениях (павильоны);</a:t>
            </a:r>
            <a:endParaRPr lang="ru-RU" dirty="0"/>
          </a:p>
          <a:p>
            <a:r>
              <a:rPr lang="ru-RU" b="1" dirty="0" smtClean="0"/>
              <a:t>нестационарная торговая сеть</a:t>
            </a:r>
            <a:r>
              <a:rPr lang="ru-RU" dirty="0" smtClean="0"/>
              <a:t> - торговая сеть, функционирующая на принципах разносной и развозной торговли (киоски, палатки, лотки, автофургоны).</a:t>
            </a:r>
          </a:p>
          <a:p>
            <a:pPr marL="0" indent="0">
              <a:buNone/>
            </a:pPr>
            <a:r>
              <a:rPr lang="ru-RU" dirty="0" smtClean="0"/>
              <a:t> Законом </a:t>
            </a:r>
            <a:r>
              <a:rPr lang="ru-RU" dirty="0"/>
              <a:t>определено, что под нестационарным торговым объектом понимается торговый объект, установленный без заглубленных фундаментов, вне зависимости от присоединения к городским инженерным коммуникациям, строительных конструкций и габаритов.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710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04664"/>
            <a:ext cx="7344816" cy="2520280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Основные требования законодательства предъявляемые к стационарной мелкорозничной сети:</a:t>
            </a:r>
            <a:br>
              <a:rPr lang="ru-RU" sz="3600" dirty="0" smtClean="0"/>
            </a:b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92896"/>
            <a:ext cx="7554416" cy="337524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800" dirty="0"/>
              <a:t>При размещении предприятий торговли мелкорозничной сети - павильонов и киосков, являющихся строениями, необходимо соблюдение требований  </a:t>
            </a:r>
            <a:r>
              <a:rPr lang="ru-RU" sz="2800" dirty="0" err="1"/>
              <a:t>п.п</a:t>
            </a:r>
            <a:r>
              <a:rPr lang="ru-RU" sz="2800" dirty="0"/>
              <a:t>. 1.2, 1.3, 2.8, 3.1, 3.9, 5.2, 5.4, 5.9, 6.1, раздел 9  СП </a:t>
            </a:r>
            <a:r>
              <a:rPr lang="ru-RU" sz="2800" dirty="0" smtClean="0"/>
              <a:t>2.3.6.1066-01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64896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548680"/>
            <a:ext cx="4320480" cy="5472608"/>
          </a:xfrm>
        </p:spPr>
        <p:txBody>
          <a:bodyPr>
            <a:normAutofit/>
          </a:bodyPr>
          <a:lstStyle/>
          <a:p>
            <a:r>
              <a:rPr lang="ru-RU" dirty="0"/>
              <a:t>п</a:t>
            </a:r>
            <a:r>
              <a:rPr lang="ru-RU" dirty="0" smtClean="0"/>
              <a:t>. </a:t>
            </a:r>
            <a:r>
              <a:rPr lang="ru-RU" dirty="0"/>
              <a:t>1.4. В организациях торговли, независимо от форм собственности, организуется производственный контроль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25432">
            <a:off x="4782906" y="1515386"/>
            <a:ext cx="4112697" cy="2740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2556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333</TotalTime>
  <Words>2450</Words>
  <Application>Microsoft Office PowerPoint</Application>
  <PresentationFormat>Экран (4:3)</PresentationFormat>
  <Paragraphs>114</Paragraphs>
  <Slides>45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45</vt:i4>
      </vt:variant>
    </vt:vector>
  </HeadingPairs>
  <TitlesOfParts>
    <vt:vector size="46" baseType="lpstr">
      <vt:lpstr>NewsPrint</vt:lpstr>
      <vt:lpstr>Основные требования законодательства РФ для объектов мелкорозничной торговли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Основные требования законодательства предъявляемые к стационарной мелкорозничной сети: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 ходе проведения контрольно-надзорных мероприятий установлены следующие нарушения: </vt:lpstr>
      <vt:lpstr>Презентация PowerPoint</vt:lpstr>
      <vt:lpstr>Презентация PowerPoint</vt:lpstr>
      <vt:lpstr>Презентация PowerPoint</vt:lpstr>
      <vt:lpstr>Спасибо за Ваше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Иванова С.А</dc:creator>
  <cp:lastModifiedBy>Иванова С.А</cp:lastModifiedBy>
  <cp:revision>25</cp:revision>
  <dcterms:created xsi:type="dcterms:W3CDTF">2018-05-10T07:07:15Z</dcterms:created>
  <dcterms:modified xsi:type="dcterms:W3CDTF">2018-07-17T22:54:58Z</dcterms:modified>
</cp:coreProperties>
</file>