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3" r:id="rId16"/>
    <p:sldId id="269" r:id="rId17"/>
    <p:sldId id="270" r:id="rId18"/>
    <p:sldId id="271" r:id="rId19"/>
    <p:sldId id="272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38164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altLang="ru-RU" sz="2800" b="1" i="1" dirty="0">
                <a:latin typeface="Arial" charset="0"/>
              </a:rPr>
              <a:t>Ответственность за нарушения обязательных требований в области санитарно-эпидемиологического благополучия населения и защиты прав потребителей на предприятиях общественного питания</a:t>
            </a:r>
            <a:r>
              <a:rPr lang="ru-RU" altLang="ru-RU" sz="2800" dirty="0">
                <a:latin typeface="Arial" charset="0"/>
              </a:rPr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4664"/>
            <a:ext cx="6400800" cy="57606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025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ru-RU" altLang="ru-RU" sz="2400" dirty="0"/>
              <a:t>Статья 14.2 КоАП РФ </a:t>
            </a:r>
            <a:br>
              <a:rPr lang="ru-RU" altLang="ru-RU" sz="2400" dirty="0"/>
            </a:br>
            <a:r>
              <a:rPr lang="ru-RU" altLang="ru-RU" sz="2400" dirty="0"/>
              <a:t>Незаконная продажа товаров (иных вещей), свободная реализация которых запрещена или ограничена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400" dirty="0"/>
              <a:t>влечет наложение административного штрафа</a:t>
            </a:r>
          </a:p>
          <a:p>
            <a:pPr algn="just"/>
            <a:r>
              <a:rPr lang="ru-RU" altLang="ru-RU" sz="2400" dirty="0" smtClean="0"/>
              <a:t> </a:t>
            </a:r>
            <a:r>
              <a:rPr lang="ru-RU" altLang="ru-RU" sz="2400" dirty="0"/>
              <a:t>на граждан от 1 500 до 2 000 руб.</a:t>
            </a:r>
          </a:p>
          <a:p>
            <a:pPr algn="just"/>
            <a:r>
              <a:rPr lang="ru-RU" altLang="ru-RU" sz="2400" dirty="0"/>
              <a:t>на должностных лиц и ИП - от 3 000 до 4 000 руб.</a:t>
            </a:r>
          </a:p>
          <a:p>
            <a:pPr algn="just"/>
            <a:r>
              <a:rPr lang="ru-RU" altLang="ru-RU" sz="2400" dirty="0"/>
              <a:t>на ЮЛ - от 30 000 до 40 000 руб. </a:t>
            </a:r>
            <a:r>
              <a:rPr lang="ru-RU" altLang="ru-RU" sz="2400" dirty="0" smtClean="0"/>
              <a:t>с </a:t>
            </a:r>
            <a:r>
              <a:rPr lang="ru-RU" altLang="ru-RU" sz="2400" dirty="0"/>
              <a:t>конфискацией предметов административного правонарушения или без таковой.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7538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ru-RU" altLang="ru-RU" sz="2400" dirty="0"/>
              <a:t>Статья 14.4 КоАП РФ</a:t>
            </a:r>
            <a:br>
              <a:rPr lang="ru-RU" altLang="ru-RU" sz="2400" dirty="0"/>
            </a:br>
            <a:r>
              <a:rPr lang="ru-RU" altLang="ru-RU" sz="2400" dirty="0"/>
              <a:t>Продажа товаров, выполнение работ либо оказание населению услуг ненадлежащего качества или с нарушением установленных законодательством РФ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400" dirty="0" smtClean="0"/>
              <a:t>влечет наложение административного штрафа</a:t>
            </a:r>
            <a:endParaRPr lang="ru-RU" altLang="ru-RU" sz="2400" dirty="0"/>
          </a:p>
          <a:p>
            <a:r>
              <a:rPr lang="ru-RU" altLang="ru-RU" sz="2400" dirty="0"/>
              <a:t> на граждан – от 1 000 до 2 000 руб.</a:t>
            </a:r>
          </a:p>
          <a:p>
            <a:r>
              <a:rPr lang="ru-RU" altLang="ru-RU" sz="2400" dirty="0"/>
              <a:t>на должностных лиц - от 3 000 до 10 000 руб.</a:t>
            </a:r>
          </a:p>
          <a:p>
            <a:r>
              <a:rPr lang="ru-RU" altLang="ru-RU" sz="2400" dirty="0"/>
              <a:t>на ИП - от 10 000 до 20 000 руб.</a:t>
            </a:r>
          </a:p>
          <a:p>
            <a:r>
              <a:rPr lang="ru-RU" altLang="ru-RU" sz="2400" dirty="0"/>
              <a:t>на ЮЛ - от 20 000 до 30 000 руб.</a:t>
            </a:r>
          </a:p>
        </p:txBody>
      </p:sp>
    </p:spTree>
    <p:extLst>
      <p:ext uri="{BB962C8B-B14F-4D97-AF65-F5344CB8AC3E}">
        <p14:creationId xmlns:p14="http://schemas.microsoft.com/office/powerpoint/2010/main" val="3593573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/>
              <a:t>Статья 14.7 КоАП РФ</a:t>
            </a:r>
            <a:br>
              <a:rPr lang="ru-RU" altLang="ru-RU" sz="2800" dirty="0"/>
            </a:br>
            <a:r>
              <a:rPr lang="ru-RU" altLang="ru-RU" sz="2800" dirty="0"/>
              <a:t> Обман потребителей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ru-RU" altLang="ru-RU" dirty="0"/>
              <a:t>Часть 1 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dirty="0"/>
              <a:t>Обмеривание, обвешивание или обсчет </a:t>
            </a:r>
            <a:r>
              <a:rPr lang="ru-RU" altLang="ru-RU" dirty="0" smtClean="0"/>
              <a:t>потребителей при реализации товара либо иной обман потребителя влечет наложение административного штрафа</a:t>
            </a:r>
            <a:endParaRPr lang="ru-RU" altLang="ru-RU" dirty="0"/>
          </a:p>
          <a:p>
            <a:pPr>
              <a:lnSpc>
                <a:spcPct val="80000"/>
              </a:lnSpc>
            </a:pPr>
            <a:r>
              <a:rPr lang="ru-RU" altLang="ru-RU" dirty="0"/>
              <a:t>на граждан от 3 000 до 5 000 руб.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на должностных лиц и ИП - от 10 000 до 30 000 руб.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на ЮЛ - от 20 000 до 50 000 руб.</a:t>
            </a:r>
          </a:p>
          <a:p>
            <a:pPr algn="ctr">
              <a:lnSpc>
                <a:spcPct val="80000"/>
              </a:lnSpc>
              <a:buNone/>
            </a:pPr>
            <a:endParaRPr lang="ru-RU" altLang="ru-RU" dirty="0" smtClean="0"/>
          </a:p>
          <a:p>
            <a:pPr algn="ctr">
              <a:lnSpc>
                <a:spcPct val="80000"/>
              </a:lnSpc>
              <a:buNone/>
            </a:pPr>
            <a:r>
              <a:rPr lang="ru-RU" altLang="ru-RU" dirty="0" smtClean="0"/>
              <a:t>Часть </a:t>
            </a:r>
            <a:r>
              <a:rPr lang="ru-RU" altLang="ru-RU" dirty="0"/>
              <a:t>2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altLang="ru-RU" dirty="0"/>
              <a:t>Введение потребителей в </a:t>
            </a:r>
            <a:r>
              <a:rPr lang="ru-RU" altLang="ru-RU" dirty="0" smtClean="0"/>
              <a:t>заблуждение относительно потребительских свойств или качества товара при производстве товара в целях сбыта либо при реализации товара  влечет наложение административного штрафа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altLang="ru-RU" dirty="0" smtClean="0"/>
              <a:t>на </a:t>
            </a:r>
            <a:r>
              <a:rPr lang="ru-RU" altLang="ru-RU" dirty="0"/>
              <a:t>граждан от 3 000 до 5 000 руб.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на должностных лиц и ИП - от 12 000 до 20 000 руб.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на ЮЛ - от 100 000 до 500 000 руб.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349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altLang="ru-RU" sz="2600" dirty="0"/>
              <a:t>Статья 14.16 КоАП РФ</a:t>
            </a:r>
            <a:br>
              <a:rPr lang="ru-RU" altLang="ru-RU" sz="2600" dirty="0"/>
            </a:br>
            <a:r>
              <a:rPr lang="ru-RU" altLang="ru-RU" sz="2600" dirty="0"/>
              <a:t> Нарушение правил продажи этилового спирта, алкогольной и спиртосодержащей продукции</a:t>
            </a:r>
            <a:endParaRPr lang="ru-RU" sz="2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5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ru-RU" altLang="ru-RU" dirty="0"/>
              <a:t>Часть 2.2. Розничная продажа в полимерной потребительской таре объемом более 1500 </a:t>
            </a:r>
            <a:r>
              <a:rPr lang="ru-RU" altLang="ru-RU" dirty="0" smtClean="0"/>
              <a:t>миллилитров влечет наложение административного штрафа</a:t>
            </a:r>
            <a:endParaRPr lang="ru-RU" altLang="ru-RU" dirty="0"/>
          </a:p>
          <a:p>
            <a:pPr>
              <a:lnSpc>
                <a:spcPct val="80000"/>
              </a:lnSpc>
            </a:pPr>
            <a:r>
              <a:rPr lang="ru-RU" altLang="ru-RU" dirty="0"/>
              <a:t>на должностных лиц и </a:t>
            </a:r>
            <a:r>
              <a:rPr lang="ru-RU" altLang="ru-RU" dirty="0" smtClean="0"/>
              <a:t>индивидуальных предпринимателей от </a:t>
            </a:r>
            <a:r>
              <a:rPr lang="ru-RU" altLang="ru-RU" dirty="0"/>
              <a:t>100 000 до 200 000 рублей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на юридических лиц - от 300 000 до 500 000 </a:t>
            </a:r>
            <a:r>
              <a:rPr lang="ru-RU" altLang="ru-RU" dirty="0" smtClean="0"/>
              <a:t>рублей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dirty="0"/>
              <a:t>Часть 3. Нарушение особых требований и правил розничной продажи алкогольной </a:t>
            </a:r>
            <a:r>
              <a:rPr lang="ru-RU" altLang="ru-RU" dirty="0" smtClean="0"/>
              <a:t>продукции влечет наложение административного штрафа</a:t>
            </a:r>
            <a:endParaRPr lang="ru-RU" altLang="ru-RU" dirty="0"/>
          </a:p>
          <a:p>
            <a:pPr>
              <a:lnSpc>
                <a:spcPct val="80000"/>
              </a:lnSpc>
            </a:pPr>
            <a:r>
              <a:rPr lang="ru-RU" altLang="ru-RU" dirty="0" smtClean="0"/>
              <a:t>на </a:t>
            </a:r>
            <a:r>
              <a:rPr lang="ru-RU" altLang="ru-RU" dirty="0"/>
              <a:t>должностных лиц и </a:t>
            </a:r>
            <a:r>
              <a:rPr lang="ru-RU" altLang="ru-RU" dirty="0" smtClean="0"/>
              <a:t>индивидуальных предпринимателей от </a:t>
            </a:r>
            <a:r>
              <a:rPr lang="ru-RU" altLang="ru-RU" dirty="0"/>
              <a:t>20 000 до 40 000 рублей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на юридических лиц - от 100 000 до 200 000 рублей</a:t>
            </a:r>
          </a:p>
          <a:p>
            <a:pPr>
              <a:lnSpc>
                <a:spcPct val="80000"/>
              </a:lnSpc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54682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400" dirty="0"/>
              <a:t>Статья 14.43 КоАП РФ</a:t>
            </a:r>
            <a:br>
              <a:rPr lang="ru-RU" altLang="ru-RU" sz="2400" dirty="0"/>
            </a:br>
            <a:r>
              <a:rPr lang="ru-RU" altLang="ru-RU" sz="2400" dirty="0"/>
              <a:t> Нарушение изготовителем, исполнителем, продавцом требований технических регламентов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ru-RU" altLang="ru-RU" sz="1600" dirty="0"/>
              <a:t>Часть </a:t>
            </a:r>
            <a:r>
              <a:rPr lang="ru-RU" altLang="ru-RU" sz="1600" dirty="0" smtClean="0"/>
              <a:t>1 нарушение изготовителем требований технических регламентов к продукции либо к продукции и связанным с требованиями к продукции процессам производства, хранения, перевозки, реализации влечет наложение административного штрафа  </a:t>
            </a:r>
            <a:endParaRPr lang="ru-RU" altLang="ru-RU" sz="1600" dirty="0"/>
          </a:p>
          <a:p>
            <a:pPr algn="just">
              <a:lnSpc>
                <a:spcPct val="80000"/>
              </a:lnSpc>
            </a:pPr>
            <a:r>
              <a:rPr lang="ru-RU" altLang="ru-RU" sz="1600" dirty="0"/>
              <a:t>на граждан - от 1 000 до 2 000 руб.</a:t>
            </a:r>
          </a:p>
          <a:p>
            <a:pPr algn="just">
              <a:lnSpc>
                <a:spcPct val="80000"/>
              </a:lnSpc>
            </a:pPr>
            <a:r>
              <a:rPr lang="ru-RU" altLang="ru-RU" sz="1600" dirty="0" smtClean="0"/>
              <a:t>на </a:t>
            </a:r>
            <a:r>
              <a:rPr lang="ru-RU" altLang="ru-RU" sz="1600" dirty="0"/>
              <a:t>должностных лиц от 10 000 до 20 000 руб.</a:t>
            </a:r>
          </a:p>
          <a:p>
            <a:pPr algn="just">
              <a:lnSpc>
                <a:spcPct val="80000"/>
              </a:lnSpc>
            </a:pPr>
            <a:r>
              <a:rPr lang="ru-RU" altLang="ru-RU" sz="1600" dirty="0"/>
              <a:t>на ИП - от 20 000 до 30 000 руб.</a:t>
            </a:r>
          </a:p>
          <a:p>
            <a:pPr algn="just">
              <a:lnSpc>
                <a:spcPct val="80000"/>
              </a:lnSpc>
            </a:pPr>
            <a:r>
              <a:rPr lang="ru-RU" altLang="ru-RU" sz="1600" dirty="0" smtClean="0"/>
              <a:t>на </a:t>
            </a:r>
            <a:r>
              <a:rPr lang="ru-RU" altLang="ru-RU" sz="1600" dirty="0"/>
              <a:t>ЮЛ - от 100 000 до 300 000 </a:t>
            </a:r>
            <a:r>
              <a:rPr lang="ru-RU" altLang="ru-RU" sz="1600" dirty="0" smtClean="0"/>
              <a:t>руб.</a:t>
            </a:r>
          </a:p>
          <a:p>
            <a:pPr algn="just">
              <a:buClrTx/>
              <a:buSzTx/>
              <a:buNone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действия, предусмотренные частью 1 настоящей статьи, повлекшие причинение вреда жизни или здоровья граждан либо создавшие угрозу причинения вреда жизни или здоровью граждан влечет наложение административного штрафа  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Tx/>
              <a:buSzTx/>
              <a:buFont typeface="Arial" charset="0"/>
              <a:buChar char="•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граждан - от 2 000 до 4 000 руб.</a:t>
            </a:r>
          </a:p>
          <a:p>
            <a:pPr algn="just">
              <a:buClrTx/>
              <a:buSzTx/>
              <a:buFont typeface="Arial" charset="0"/>
              <a:buChar char="•"/>
            </a:pP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от 20 000 до 30 000 руб.</a:t>
            </a:r>
          </a:p>
          <a:p>
            <a:pPr algn="just">
              <a:buClrTx/>
              <a:buSzTx/>
              <a:buFont typeface="Arial" charset="0"/>
              <a:buChar char="•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ИП - от 30 000 до 40 000 руб.</a:t>
            </a:r>
          </a:p>
          <a:p>
            <a:pPr algn="just">
              <a:buClrTx/>
              <a:buSzTx/>
              <a:buFont typeface="Arial" charset="0"/>
              <a:buChar char="•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ЮЛ - от 300 000 до 600 000 руб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ru-RU" altLang="ru-RU" sz="1600" dirty="0"/>
              <a:t>Часть </a:t>
            </a:r>
            <a:r>
              <a:rPr lang="ru-RU" altLang="ru-RU" sz="1600" dirty="0" smtClean="0"/>
              <a:t>3повторное совершение административного правонарушения, предусмотренного частью 2 настоящей статьи влечет наложение административного штрафа  </a:t>
            </a:r>
            <a:endParaRPr lang="ru-RU" altLang="ru-RU" sz="1600" dirty="0"/>
          </a:p>
          <a:p>
            <a:pPr algn="just"/>
            <a:r>
              <a:rPr lang="ru-RU" altLang="ru-RU" sz="1600" dirty="0"/>
              <a:t>на граждан - от 4 000 до 5 000 руб.</a:t>
            </a:r>
          </a:p>
          <a:p>
            <a:pPr algn="just"/>
            <a:r>
              <a:rPr lang="ru-RU" altLang="ru-RU" sz="1600" dirty="0" smtClean="0"/>
              <a:t>на </a:t>
            </a:r>
            <a:r>
              <a:rPr lang="ru-RU" altLang="ru-RU" sz="1600" dirty="0"/>
              <a:t>должностных лиц от 30 000 до 40 000 руб.</a:t>
            </a:r>
          </a:p>
          <a:p>
            <a:pPr algn="just"/>
            <a:r>
              <a:rPr lang="ru-RU" altLang="ru-RU" sz="1600" dirty="0"/>
              <a:t>на ИП - от 40 000 до 50 000 руб.</a:t>
            </a:r>
          </a:p>
          <a:p>
            <a:pPr algn="just"/>
            <a:r>
              <a:rPr lang="ru-RU" altLang="ru-RU" sz="1600" dirty="0"/>
              <a:t>на ЮЛ - от 700 000 до 1 000 000 руб.</a:t>
            </a:r>
          </a:p>
          <a:p>
            <a:pPr algn="just">
              <a:buClrTx/>
              <a:buSzTx/>
              <a:buFont typeface="Arial" charset="0"/>
              <a:buChar char="•"/>
            </a:pP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41459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2800" dirty="0"/>
              <a:t>Статья 4.1.1 КоАП РФ</a:t>
            </a:r>
            <a:br>
              <a:rPr lang="ru-RU" altLang="ru-RU" sz="2800" dirty="0"/>
            </a:br>
            <a:r>
              <a:rPr lang="ru-RU" altLang="ru-RU" sz="2800" dirty="0"/>
              <a:t> Замена административного наказания в виде административного штрафа предупреждением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528"/>
          </a:xfrm>
        </p:spPr>
        <p:txBody>
          <a:bodyPr/>
          <a:lstStyle/>
          <a:p>
            <a:pPr algn="just"/>
            <a:r>
              <a:rPr lang="ru-RU" altLang="ru-RU" dirty="0"/>
              <a:t>субъектам малого и среднего предпринимательства </a:t>
            </a:r>
          </a:p>
          <a:p>
            <a:pPr algn="just"/>
            <a:r>
              <a:rPr lang="ru-RU" altLang="ru-RU" dirty="0"/>
              <a:t>лицам впервые совершенные административные правонарушения</a:t>
            </a:r>
          </a:p>
          <a:p>
            <a:r>
              <a:rPr lang="ru-RU" altLang="ru-RU" dirty="0"/>
              <a:t>отсутствие причинения вреда или возникновения угрозы причинения вреда жизни и здоровью людей, а также при отсутствии имущественного ущерба.</a:t>
            </a:r>
          </a:p>
          <a:p>
            <a:endParaRPr lang="ru-RU" altLang="ru-RU" dirty="0"/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473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effectLst/>
              </a:rPr>
              <a:t> Уголовная ответственность</a:t>
            </a:r>
            <a:r>
              <a:rPr lang="ru-RU" sz="1400" dirty="0">
                <a:effectLst/>
              </a:rPr>
              <a:t> 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Уголовная ответственность наступает </a:t>
            </a:r>
            <a:r>
              <a:rPr lang="ru-RU" dirty="0"/>
              <a:t>за совершение санитарных правонарушений, повлекших или могущих повлечь за собой возникновение массовых заболеваний, отравлений и смерть людей.</a:t>
            </a:r>
          </a:p>
        </p:txBody>
      </p:sp>
    </p:spTree>
    <p:extLst>
      <p:ext uri="{BB962C8B-B14F-4D97-AF65-F5344CB8AC3E}">
        <p14:creationId xmlns:p14="http://schemas.microsoft.com/office/powerpoint/2010/main" val="317182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marL="137160" indent="0" algn="just">
              <a:buNone/>
            </a:pPr>
            <a:r>
              <a:rPr lang="ru-RU" sz="3100" b="1" dirty="0"/>
              <a:t>Уголовная ответственность</a:t>
            </a:r>
            <a:r>
              <a:rPr lang="ru-RU" sz="3100" dirty="0"/>
              <a:t> за нарушение санитарного законодательства предусмотрена ст. 236 Уголовного кодекса РФ. Так, за нарушение санитарно-эпидемиологических правил, повлекшее по неосторожности массовое заболевание или отравление людей, применяется один из следующих видов наказаний: </a:t>
            </a:r>
          </a:p>
          <a:p>
            <a:pPr algn="just"/>
            <a:r>
              <a:rPr lang="ru-RU" sz="3100" dirty="0" smtClean="0"/>
              <a:t>штраф </a:t>
            </a:r>
            <a:r>
              <a:rPr lang="ru-RU" sz="3100" dirty="0"/>
              <a:t>в размере до 80 тыс. рублей или в размере заработной платы или иного дохода осужденного за период до 6 </a:t>
            </a:r>
            <a:r>
              <a:rPr lang="ru-RU" sz="3100" dirty="0" err="1"/>
              <a:t>мес</a:t>
            </a:r>
            <a:r>
              <a:rPr lang="ru-RU" sz="3100" dirty="0"/>
              <a:t>;</a:t>
            </a:r>
          </a:p>
          <a:p>
            <a:pPr algn="just"/>
            <a:r>
              <a:rPr lang="ru-RU" sz="3100" dirty="0" smtClean="0"/>
              <a:t>лишение </a:t>
            </a:r>
            <a:r>
              <a:rPr lang="ru-RU" sz="3100" dirty="0"/>
              <a:t>права занимать определенные должности или заниматься определенной деятельностью на срок до 3 лет;</a:t>
            </a:r>
          </a:p>
          <a:p>
            <a:pPr algn="just"/>
            <a:r>
              <a:rPr lang="ru-RU" sz="3100" dirty="0" smtClean="0"/>
              <a:t>обязательные </a:t>
            </a:r>
            <a:r>
              <a:rPr lang="ru-RU" sz="3100" dirty="0"/>
              <a:t>работы на срок 180 ч;</a:t>
            </a:r>
          </a:p>
          <a:p>
            <a:pPr algn="just"/>
            <a:r>
              <a:rPr lang="ru-RU" sz="3100" dirty="0" smtClean="0"/>
              <a:t>исправительные </a:t>
            </a:r>
            <a:r>
              <a:rPr lang="ru-RU" sz="3100" dirty="0"/>
              <a:t>работы на срок до 1 года; • ограничение свободы на срок до 3 лет. </a:t>
            </a:r>
            <a:endParaRPr lang="ru-RU" sz="3100" dirty="0" smtClean="0"/>
          </a:p>
          <a:p>
            <a:pPr marL="137160" indent="0" algn="just">
              <a:buNone/>
            </a:pPr>
            <a:r>
              <a:rPr lang="ru-RU" sz="3100" dirty="0" smtClean="0"/>
              <a:t>То </a:t>
            </a:r>
            <a:r>
              <a:rPr lang="ru-RU" sz="3100" dirty="0"/>
              <a:t>же деяние, повлекшее по неосторожности смерть человека, наказывается обязательными работами на срок от 180 до 240 ч, либо исправительными работами на срок от 6 </a:t>
            </a:r>
            <a:r>
              <a:rPr lang="ru-RU" sz="3100" dirty="0" err="1"/>
              <a:t>мес</a:t>
            </a:r>
            <a:r>
              <a:rPr lang="ru-RU" sz="3100" dirty="0"/>
              <a:t> до 2 лет, либо ограничением свободы на срок до 5 лет, либо лишением свободы на тот же срок.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213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624736"/>
          </a:xfrm>
        </p:spPr>
        <p:txBody>
          <a:bodyPr>
            <a:normAutofit fontScale="62500" lnSpcReduction="20000"/>
          </a:bodyPr>
          <a:lstStyle/>
          <a:p>
            <a:pPr marL="137160" indent="0" algn="just">
              <a:buNone/>
            </a:pPr>
            <a:r>
              <a:rPr lang="ru-RU" sz="3500" dirty="0" smtClean="0"/>
              <a:t>Уголовная </a:t>
            </a:r>
            <a:r>
              <a:rPr lang="ru-RU" sz="3500" dirty="0"/>
              <a:t>ответственность за нарушение санитарного законодательства предусмотрена в следующих статьях Уголовного кодекса РФ: </a:t>
            </a:r>
          </a:p>
          <a:p>
            <a:pPr algn="just"/>
            <a:r>
              <a:rPr lang="ru-RU" sz="3500" dirty="0" smtClean="0"/>
              <a:t>ст</a:t>
            </a:r>
            <a:r>
              <a:rPr lang="ru-RU" sz="3500" dirty="0"/>
              <a:t>. 238 «Производство, хранение, перевозка либо сбыт товаров и продукции, выполнение работ или оказание услуг, не отвечающих требованиям безопасности» — в части сбыта товаров и продукции, выполнения работ или оказания услуг, не отвечающих требованиям безопасности жизни или здоровья потребителей; </a:t>
            </a:r>
          </a:p>
          <a:p>
            <a:pPr algn="just"/>
            <a:r>
              <a:rPr lang="ru-RU" sz="3500" dirty="0" smtClean="0"/>
              <a:t>ст</a:t>
            </a:r>
            <a:r>
              <a:rPr lang="ru-RU" sz="3500" dirty="0"/>
              <a:t>. 246 «Нарушение правил охраны окружающей среды при производстве работ» — в части нарушения санитарных правил при производстве строительных и других работ; </a:t>
            </a:r>
          </a:p>
          <a:p>
            <a:pPr algn="just"/>
            <a:r>
              <a:rPr lang="ru-RU" sz="3500" dirty="0"/>
              <a:t> </a:t>
            </a:r>
            <a:r>
              <a:rPr lang="ru-RU" sz="3500" dirty="0" smtClean="0"/>
              <a:t>ст</a:t>
            </a:r>
            <a:r>
              <a:rPr lang="ru-RU" sz="3500" dirty="0"/>
              <a:t>. 247 «Нарушение правил обращения экологически опасных веществ и отходов» — в части нарушения правил обращения с бактериологическими (биологическими) веществами, токсичными промышленными и другими отходами;</a:t>
            </a:r>
          </a:p>
          <a:p>
            <a:pPr algn="just"/>
            <a:r>
              <a:rPr lang="ru-RU" sz="3500" dirty="0" smtClean="0"/>
              <a:t>ст</a:t>
            </a:r>
            <a:r>
              <a:rPr lang="ru-RU" sz="3500" dirty="0"/>
              <a:t>. 248 «Нарушение правил безопасности при обращении с микробиологическими либо другими биологическими агентами или токсинами» — в части нарушения правил по безопасности работе микроорганизмами и т.д.</a:t>
            </a:r>
          </a:p>
          <a:p>
            <a:pPr marL="13716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560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ru-RU" dirty="0"/>
              <a:t>За данные виды преступлений, в зависимости от состава и отягчающих обстоятельств, предусмотрены следующие виды уголовной ответственности: </a:t>
            </a:r>
          </a:p>
          <a:p>
            <a:r>
              <a:rPr lang="ru-RU" dirty="0" smtClean="0"/>
              <a:t>штраф </a:t>
            </a:r>
            <a:r>
              <a:rPr lang="ru-RU" dirty="0"/>
              <a:t>в размере до 500 тыс. рублей или в размере заработной платы или иного дохода осужденного за период до 3 лет; </a:t>
            </a:r>
          </a:p>
          <a:p>
            <a:r>
              <a:rPr lang="ru-RU" dirty="0" smtClean="0"/>
              <a:t>лишение </a:t>
            </a:r>
            <a:r>
              <a:rPr lang="ru-RU" dirty="0"/>
              <a:t>права занимать определенные должности или заниматься определенной деятельностью на срок до 3 лет; </a:t>
            </a:r>
          </a:p>
          <a:p>
            <a:r>
              <a:rPr lang="ru-RU" dirty="0" smtClean="0"/>
              <a:t>ограничение </a:t>
            </a:r>
            <a:r>
              <a:rPr lang="ru-RU" dirty="0"/>
              <a:t>свободы на срок до 3 лет; </a:t>
            </a:r>
          </a:p>
          <a:p>
            <a:r>
              <a:rPr lang="ru-RU" dirty="0" smtClean="0"/>
              <a:t>лишение </a:t>
            </a:r>
            <a:r>
              <a:rPr lang="ru-RU" dirty="0"/>
              <a:t>свободы до 10 лет (возможно со штрафом или с лишением права занимать определенные должности или заниматься определенной деятельностью на соответствующий срок); </a:t>
            </a:r>
          </a:p>
          <a:p>
            <a:r>
              <a:rPr lang="ru-RU" dirty="0" smtClean="0"/>
              <a:t>обязательные </a:t>
            </a:r>
            <a:r>
              <a:rPr lang="ru-RU" dirty="0"/>
              <a:t>работы на срок от 120 до 240 ч;</a:t>
            </a:r>
          </a:p>
          <a:p>
            <a:r>
              <a:rPr lang="ru-RU" dirty="0" smtClean="0"/>
              <a:t>исправительные </a:t>
            </a:r>
            <a:r>
              <a:rPr lang="ru-RU" dirty="0"/>
              <a:t>работы на срок до 2 лет. </a:t>
            </a: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036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ст. 55, 57 Федерального закона от 30.03.1999 №52-ФЗ «О санитарно-эпидемиологическом благополучии населения» за нарушение санитарного законодательства устанавливается дисциплинарная, гражданско-правовая, административная и уголовная ответственность в соответствии с законодательством Российской Федерации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112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 smtClean="0"/>
              <a:t>Гражданско-правовая ответственность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altLang="ru-RU" dirty="0" smtClean="0"/>
              <a:t>Гражданско-правовая ответственность устанавливается </a:t>
            </a:r>
            <a:r>
              <a:rPr lang="ru-RU" altLang="ru-RU" dirty="0"/>
              <a:t>за вред, причиненный личности, имуществу гражданина, а также имуществу юридического лица вследствие нарушения санитарного законодательства. Вред подлежит возмещению в полном объеме в соответствии с законодательством РФ.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949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ru-RU" dirty="0"/>
              <a:t>В соответствии со ст. 43 Закона РФ «О защите прав потребителей» за нарушение прав потребителей, установленных законами и иными нормативными правовыми актами РФ, продавец (исполнитель, изготовитель, уполномоченная организация или уполномоченный индивидуальный предприниматель, импортер) несет гражданско-правовую ответственность. Общие положения о гражданско-правовой ответственности за нарушение прав потребителей установлены ст. 13 Закона РФ «О защите прав потребителей». Так, продавец (изготовитель, исполнитель) за допущенное нарушение прав потребителя несет следующую ответственность: </a:t>
            </a:r>
          </a:p>
          <a:p>
            <a:r>
              <a:rPr lang="ru-RU" dirty="0" smtClean="0"/>
              <a:t>уплату </a:t>
            </a:r>
            <a:r>
              <a:rPr lang="ru-RU" dirty="0"/>
              <a:t>неустойки (пени); </a:t>
            </a:r>
          </a:p>
          <a:p>
            <a:r>
              <a:rPr lang="ru-RU" dirty="0" smtClean="0"/>
              <a:t>возмещение </a:t>
            </a:r>
            <a:r>
              <a:rPr lang="ru-RU" dirty="0"/>
              <a:t>убытков потребителя в полном объеме;               </a:t>
            </a:r>
          </a:p>
          <a:p>
            <a:r>
              <a:rPr lang="ru-RU" dirty="0" smtClean="0"/>
              <a:t>исполнение </a:t>
            </a:r>
            <a:r>
              <a:rPr lang="ru-RU" dirty="0"/>
              <a:t>обязательства перед потребителем, даже после возмещения ему всех убытков. </a:t>
            </a:r>
            <a:endParaRPr lang="ru-RU" dirty="0" smtClean="0"/>
          </a:p>
          <a:p>
            <a:pPr marL="137160" indent="0">
              <a:buNone/>
            </a:pPr>
            <a:r>
              <a:rPr lang="ru-RU" altLang="ru-RU" dirty="0"/>
              <a:t>Возможно возмещение и морального вреда. При определении размеров компенсации морального вреда учитывается степень вины нарушителя и иные заслуживающие внимания обстоятельства, а также степень физических и нравственных страданий, связанных с индивидуальными особенностями лица, которому причинен вред.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13081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marL="137160" indent="0" algn="ctr">
              <a:buNone/>
            </a:pPr>
            <a:r>
              <a:rPr lang="ru-RU" sz="3600" dirty="0" smtClean="0"/>
              <a:t>СПАСИБО ЗА ВНИМАНИЕ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7605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96"/>
          </a:xfrm>
        </p:spPr>
        <p:txBody>
          <a:bodyPr>
            <a:normAutofit fontScale="62500" lnSpcReduction="20000"/>
          </a:bodyPr>
          <a:lstStyle/>
          <a:p>
            <a:pPr marL="137160" indent="0">
              <a:lnSpc>
                <a:spcPct val="120000"/>
              </a:lnSpc>
              <a:buNone/>
            </a:pPr>
            <a:r>
              <a:rPr lang="ru-RU" altLang="ru-RU" b="1" dirty="0">
                <a:solidFill>
                  <a:schemeClr val="bg1"/>
                </a:solidFill>
              </a:rPr>
              <a:t>Административная ответственность </a:t>
            </a:r>
            <a:r>
              <a:rPr lang="ru-RU" altLang="ru-RU" dirty="0"/>
              <a:t>за нарушение санитарного законодательства установлена Кодексом об административных правовых нарушениях РФ.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altLang="ru-RU" b="1" dirty="0" smtClean="0">
                <a:solidFill>
                  <a:schemeClr val="bg1"/>
                </a:solidFill>
              </a:rPr>
              <a:t>Гражданско-правовая </a:t>
            </a:r>
            <a:r>
              <a:rPr lang="ru-RU" altLang="ru-RU" b="1" dirty="0">
                <a:solidFill>
                  <a:schemeClr val="bg1"/>
                </a:solidFill>
              </a:rPr>
              <a:t>ответственность </a:t>
            </a:r>
            <a:r>
              <a:rPr lang="ru-RU" altLang="ru-RU" dirty="0"/>
              <a:t>устанавливается за вред, причиненный личности, имуществу гражданина, а также имуществу юридического лица вследствие нарушения санитарного законодательства. Вред подлежит возмещению в полном объеме в соответствии с законодательством РФ.</a:t>
            </a:r>
          </a:p>
          <a:p>
            <a:pPr>
              <a:lnSpc>
                <a:spcPct val="120000"/>
              </a:lnSpc>
            </a:pPr>
            <a:r>
              <a:rPr lang="ru-RU" altLang="ru-RU" dirty="0"/>
              <a:t>Возмещение вреда здоровью граждан производится исходя из:</a:t>
            </a:r>
          </a:p>
          <a:p>
            <a:pPr>
              <a:lnSpc>
                <a:spcPct val="120000"/>
              </a:lnSpc>
            </a:pPr>
            <a:r>
              <a:rPr lang="ru-RU" altLang="ru-RU" dirty="0"/>
              <a:t>• затрат на лечение и восстановление здоровья граждан;</a:t>
            </a:r>
          </a:p>
          <a:p>
            <a:pPr>
              <a:lnSpc>
                <a:spcPct val="120000"/>
              </a:lnSpc>
            </a:pPr>
            <a:r>
              <a:rPr lang="ru-RU" altLang="ru-RU" dirty="0"/>
              <a:t>• расходов социального обеспечения и др.</a:t>
            </a:r>
          </a:p>
          <a:p>
            <a:pPr>
              <a:lnSpc>
                <a:spcPct val="120000"/>
              </a:lnSpc>
            </a:pPr>
            <a:r>
              <a:rPr lang="ru-RU" altLang="ru-RU" dirty="0"/>
              <a:t>Возможно возмещение и морального вреда. При определении размеров компенсации морального вреда учитывается степень вины нарушителя и иные заслуживающие внимания обстоятельства, а также степень физических и нравственных страданий, связанных с индивидуальными особенностями лица, которому причинен вред.</a:t>
            </a:r>
          </a:p>
          <a:p>
            <a:pPr marL="137160" indent="0">
              <a:lnSpc>
                <a:spcPct val="12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</a:rPr>
              <a:t>Уголовная </a:t>
            </a:r>
            <a:r>
              <a:rPr lang="ru-RU" b="1" dirty="0">
                <a:solidFill>
                  <a:schemeClr val="bg1"/>
                </a:solidFill>
              </a:rPr>
              <a:t>ответственность</a:t>
            </a:r>
            <a:r>
              <a:rPr lang="ru-RU" dirty="0"/>
              <a:t> наступает за совершение санитарных правонарушений, повлекших или могущих повлечь за собой возникновение массовых заболеваний, отравлений и смерть людей. </a:t>
            </a:r>
          </a:p>
          <a:p>
            <a:pPr marL="13716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96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Autofit/>
          </a:bodyPr>
          <a:lstStyle/>
          <a:p>
            <a:r>
              <a:rPr lang="ru-RU" alt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за </a:t>
            </a:r>
            <a:r>
              <a:rPr lang="ru-RU" alt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санитарного законодательства установлена Кодексом об административных правовых нарушениях РФ.</a:t>
            </a:r>
            <a:br>
              <a:rPr lang="ru-RU" alt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97152"/>
            <a:ext cx="8229600" cy="151220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34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6.3 КоАП РФ «Нарушение законодательства в области обеспечения санитарно-эпидемиологического благополучия населения»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05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предупреждение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наложение административного штрафа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граждан - от 100 до 500 руб.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должностных лиц - от 500 до 1 000 руб.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ИП - от 500 до 1 000 руб.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ЮЛ - от 10 000 до 20 000 руб.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административное приостановление деятельности на срок до 90 суток.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503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Autofit/>
          </a:bodyPr>
          <a:lstStyle/>
          <a:p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6.6 КоАП РФ «Нарушение санитарно-эпидемиологических требований к организации питания населения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является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специализированной статьей,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предусматривающей  ответственность  за нарушение санитарных  норм на предприятиях общественного питания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административного штрафа</a:t>
            </a:r>
          </a:p>
          <a:p>
            <a:pPr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граждан от 1 000 до 1 500 руб.</a:t>
            </a:r>
          </a:p>
          <a:p>
            <a:pPr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должностных лиц - от 5000 до 10 000 руб.</a:t>
            </a:r>
          </a:p>
          <a:p>
            <a:pPr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ИП - от 5000 до 10 000 руб. </a:t>
            </a:r>
          </a:p>
          <a:p>
            <a:pPr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ЮЛ - от 30 000 до 50 000 руб.</a:t>
            </a:r>
          </a:p>
          <a:p>
            <a:pPr algn="just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административное приостановление деятельности на срок до 90 суток.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053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2400" dirty="0" smtClean="0"/>
              <a:t/>
            </a:r>
            <a:br>
              <a:rPr lang="ru-RU" altLang="ru-RU" sz="2400" dirty="0" smtClean="0"/>
            </a:br>
            <a:r>
              <a:rPr lang="ru-RU" altLang="ru-RU" sz="2400" dirty="0"/>
              <a:t/>
            </a:r>
            <a:br>
              <a:rPr lang="ru-RU" altLang="ru-RU" sz="2400" dirty="0"/>
            </a:br>
            <a:r>
              <a:rPr lang="ru-RU" altLang="ru-RU" sz="2400" dirty="0" smtClean="0"/>
              <a:t>Статья </a:t>
            </a:r>
            <a:r>
              <a:rPr lang="ru-RU" altLang="ru-RU" sz="2400" dirty="0"/>
              <a:t>6.4 КоАП РФ</a:t>
            </a:r>
            <a:br>
              <a:rPr lang="ru-RU" altLang="ru-RU" sz="2400" dirty="0"/>
            </a:br>
            <a:r>
              <a:rPr lang="ru-RU" altLang="ru-RU" sz="2400" dirty="0"/>
              <a:t> Нарушение санитарно-эпидемиологических требований к эксплуатации жилых помещений и общественных помещений, зданий, сооружений и транспорта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88"/>
          </a:xfrm>
        </p:spPr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ru-RU" sz="2400" dirty="0" smtClean="0"/>
              <a:t>влечет </a:t>
            </a:r>
            <a:r>
              <a:rPr lang="ru-RU" altLang="ru-RU" sz="2400" dirty="0"/>
              <a:t>предупреждение или наложение административного штрафа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/>
              <a:t>на граждан - от 500 до 1 000 руб.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/>
              <a:t>на должностных лиц - от 1000 до 2 000 руб.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/>
              <a:t>на ИП - от 1 000 до 2 000 руб. 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/>
              <a:t>на ЮЛ - от 10 000 до 20 000 руб.</a:t>
            </a:r>
          </a:p>
          <a:p>
            <a:pPr algn="just">
              <a:lnSpc>
                <a:spcPct val="90000"/>
              </a:lnSpc>
            </a:pPr>
            <a:r>
              <a:rPr lang="ru-RU" altLang="ru-RU" sz="2400" dirty="0"/>
              <a:t>или административное приостановление деятельности на срок до 90 суток.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849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ru-RU" altLang="ru-RU" sz="2400" dirty="0"/>
              <a:t>Статья 6.24 КоАП РФ</a:t>
            </a:r>
            <a:br>
              <a:rPr lang="ru-RU" altLang="ru-RU" sz="2400" dirty="0"/>
            </a:br>
            <a:r>
              <a:rPr lang="ru-RU" altLang="ru-RU" sz="2400" dirty="0"/>
              <a:t>Нарушение установленного федеральным законом запрета курения табака на отдельных территориях, в помещениях и на объектах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04496"/>
          </a:xfrm>
        </p:spPr>
        <p:txBody>
          <a:bodyPr/>
          <a:lstStyle/>
          <a:p>
            <a:pPr algn="just">
              <a:buNone/>
            </a:pPr>
            <a:r>
              <a:rPr lang="ru-RU" altLang="ru-RU" sz="2400" dirty="0"/>
              <a:t>Курение табака на отдельных территориях, в помещениях и на </a:t>
            </a:r>
            <a:r>
              <a:rPr lang="ru-RU" altLang="ru-RU" sz="2400" dirty="0" smtClean="0"/>
              <a:t>объектах </a:t>
            </a:r>
            <a:r>
              <a:rPr lang="ru-RU" altLang="ru-RU" sz="2400" dirty="0"/>
              <a:t>влечет наложение административного </a:t>
            </a:r>
            <a:r>
              <a:rPr lang="ru-RU" altLang="ru-RU" sz="2400" dirty="0" smtClean="0"/>
              <a:t>штрафа</a:t>
            </a:r>
            <a:endParaRPr lang="ru-RU" altLang="ru-RU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altLang="ru-RU" sz="2400" dirty="0" smtClean="0"/>
              <a:t> на </a:t>
            </a:r>
            <a:r>
              <a:rPr lang="ru-RU" altLang="ru-RU" sz="2400" dirty="0"/>
              <a:t>граждан в размере от 500 до 1 500 руб.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017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ru-RU" altLang="ru-RU" sz="2400" dirty="0" smtClean="0"/>
              <a:t/>
            </a:r>
            <a:br>
              <a:rPr lang="ru-RU" altLang="ru-RU" sz="2400" dirty="0" smtClean="0"/>
            </a:br>
            <a:r>
              <a:rPr lang="ru-RU" altLang="ru-RU" sz="2400" dirty="0"/>
              <a:t/>
            </a:r>
            <a:br>
              <a:rPr lang="ru-RU" altLang="ru-RU" sz="2400" dirty="0"/>
            </a:br>
            <a:r>
              <a:rPr lang="ru-RU" altLang="ru-RU" sz="2400" dirty="0" smtClean="0"/>
              <a:t>Статья </a:t>
            </a:r>
            <a:r>
              <a:rPr lang="ru-RU" altLang="ru-RU" sz="2400" dirty="0"/>
              <a:t>6.25 КоАП РФ </a:t>
            </a:r>
            <a:br>
              <a:rPr lang="ru-RU" altLang="ru-RU" sz="2400" dirty="0"/>
            </a:br>
            <a:r>
              <a:rPr lang="ru-RU" altLang="ru-RU" sz="2400" dirty="0"/>
              <a:t>Несоблюдение требований к знаку о запрете курения, к выделению и оснащению специальных мест для курения табака либо неисполнение обязанностей по контролю за соблюдением норм законодательства в сфере охраны здоровья граждан от воздействия окружающего табачного дыма и последствий потребления табака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456384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altLang="ru-RU" sz="3400" dirty="0"/>
              <a:t>Часть 1</a:t>
            </a:r>
          </a:p>
          <a:p>
            <a:pPr>
              <a:lnSpc>
                <a:spcPct val="120000"/>
              </a:lnSpc>
              <a:buNone/>
            </a:pPr>
            <a:r>
              <a:rPr lang="ru-RU" altLang="ru-RU" sz="3400" dirty="0"/>
              <a:t>Несоблюдение требований к знаку о запрете курения</a:t>
            </a:r>
            <a:r>
              <a:rPr lang="ru-RU" altLang="ru-RU" sz="3400" dirty="0" smtClean="0"/>
              <a:t>, обозначающему территории, здания и объекты, где курение запрещено, и к его порядку размещения, </a:t>
            </a:r>
            <a:r>
              <a:rPr lang="ru-RU" altLang="ru-RU" sz="3400" dirty="0"/>
              <a:t>влечет наложение административного штрафа</a:t>
            </a:r>
          </a:p>
          <a:p>
            <a:pPr>
              <a:lnSpc>
                <a:spcPct val="120000"/>
              </a:lnSpc>
            </a:pPr>
            <a:r>
              <a:rPr lang="ru-RU" altLang="ru-RU" sz="3400" dirty="0" smtClean="0"/>
              <a:t>на </a:t>
            </a:r>
            <a:r>
              <a:rPr lang="ru-RU" altLang="ru-RU" sz="3400" dirty="0"/>
              <a:t>должностных лиц и ИП - от 10 000 до 20 000 руб.</a:t>
            </a:r>
          </a:p>
          <a:p>
            <a:pPr>
              <a:lnSpc>
                <a:spcPct val="120000"/>
              </a:lnSpc>
            </a:pPr>
            <a:r>
              <a:rPr lang="ru-RU" altLang="ru-RU" sz="3400" dirty="0"/>
              <a:t>на ЮЛ - от 30 000 до 50 000 руб.</a:t>
            </a:r>
          </a:p>
          <a:p>
            <a:pPr algn="ctr">
              <a:lnSpc>
                <a:spcPct val="120000"/>
              </a:lnSpc>
              <a:buNone/>
            </a:pPr>
            <a:r>
              <a:rPr lang="ru-RU" altLang="ru-RU" sz="3400" dirty="0"/>
              <a:t>Часть 3</a:t>
            </a:r>
          </a:p>
          <a:p>
            <a:pPr>
              <a:lnSpc>
                <a:spcPct val="120000"/>
              </a:lnSpc>
              <a:buNone/>
            </a:pPr>
            <a:r>
              <a:rPr lang="ru-RU" altLang="ru-RU" sz="3400" dirty="0"/>
              <a:t>Неисполнение обязанностей по контролю за соблюдением норм </a:t>
            </a:r>
            <a:r>
              <a:rPr lang="ru-RU" altLang="ru-RU" sz="3400" dirty="0" smtClean="0"/>
              <a:t>законодательства на </a:t>
            </a:r>
            <a:r>
              <a:rPr lang="ru-RU" altLang="ru-RU" sz="3400" dirty="0"/>
              <a:t>территориях и в помещениях, используемых для осуществления своей </a:t>
            </a:r>
            <a:r>
              <a:rPr lang="ru-RU" altLang="ru-RU" sz="3400" dirty="0" smtClean="0"/>
              <a:t>деятельности, </a:t>
            </a:r>
            <a:r>
              <a:rPr lang="ru-RU" altLang="ru-RU" sz="3400" dirty="0"/>
              <a:t>влечет наложение </a:t>
            </a:r>
            <a:r>
              <a:rPr lang="ru-RU" altLang="ru-RU" sz="3400" dirty="0" smtClean="0"/>
              <a:t>административного </a:t>
            </a:r>
            <a:r>
              <a:rPr lang="ru-RU" altLang="ru-RU" sz="3400" dirty="0"/>
              <a:t>штрафа</a:t>
            </a:r>
          </a:p>
          <a:p>
            <a:pPr>
              <a:lnSpc>
                <a:spcPct val="120000"/>
              </a:lnSpc>
            </a:pPr>
            <a:r>
              <a:rPr lang="ru-RU" altLang="ru-RU" sz="3400" dirty="0" smtClean="0"/>
              <a:t>на </a:t>
            </a:r>
            <a:r>
              <a:rPr lang="ru-RU" altLang="ru-RU" sz="3400" dirty="0"/>
              <a:t>ИП от 30 000 до 40 000 руб.</a:t>
            </a:r>
          </a:p>
          <a:p>
            <a:pPr>
              <a:lnSpc>
                <a:spcPct val="120000"/>
              </a:lnSpc>
            </a:pPr>
            <a:r>
              <a:rPr lang="ru-RU" altLang="ru-RU" sz="3400" dirty="0"/>
              <a:t>на ЮЛ - от 60 000 до 90 000 руб.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690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130</TotalTime>
  <Words>1542</Words>
  <Application>Microsoft Office PowerPoint</Application>
  <PresentationFormat>Экран (4:3)</PresentationFormat>
  <Paragraphs>128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Апекс</vt:lpstr>
      <vt:lpstr>Ответственность за нарушения обязательных требований в области санитарно-эпидемиологического благополучия населения и защиты прав потребителей на предприятиях общественного питания </vt:lpstr>
      <vt:lpstr>Презентация PowerPoint</vt:lpstr>
      <vt:lpstr>Презентация PowerPoint</vt:lpstr>
      <vt:lpstr>  Административная ответственность за нарушение санитарного законодательства установлена Кодексом об административных правовых нарушениях РФ. </vt:lpstr>
      <vt:lpstr> ОБЩАЯ СТАТЬЯ Статья 6.3 КоАП РФ «Нарушение законодательства в области обеспечения санитарно-эпидемиологического благополучия населения» </vt:lpstr>
      <vt:lpstr>Статья 6.6 КоАП РФ «Нарушение санитарно-эпидемиологических требований к организации питания населения» является специализированной статьей, предусматривающей  ответственность  за нарушение санитарных  норм на предприятиях общественного питания</vt:lpstr>
      <vt:lpstr>  Статья 6.4 КоАП РФ  Нарушение санитарно-эпидемиологических требований к эксплуатации жилых помещений и общественных помещений, зданий, сооружений и транспорта</vt:lpstr>
      <vt:lpstr>Статья 6.24 КоАП РФ Нарушение установленного федеральным законом запрета курения табака на отдельных территориях, в помещениях и на объектах</vt:lpstr>
      <vt:lpstr>  Статья 6.25 КоАП РФ  Несоблюдение требований к знаку о запрете курения, к выделению и оснащению специальных мест для курения табака либо неисполнение обязанностей по контролю за соблюдением норм законодательства в сфере охраны здоровья граждан от воздействия окружающего табачного дыма и последствий потребления табака</vt:lpstr>
      <vt:lpstr>Статья 14.2 КоАП РФ  Незаконная продажа товаров (иных вещей), свободная реализация которых запрещена или ограничена</vt:lpstr>
      <vt:lpstr>Статья 14.4 КоАП РФ Продажа товаров, выполнение работ либо оказание населению услуг ненадлежащего качества или с нарушением установленных законодательством РФ</vt:lpstr>
      <vt:lpstr>Статья 14.7 КоАП РФ  Обман потребителей</vt:lpstr>
      <vt:lpstr>Статья 14.16 КоАП РФ  Нарушение правил продажи этилового спирта, алкогольной и спиртосодержащей продукции</vt:lpstr>
      <vt:lpstr>Статья 14.43 КоАП РФ  Нарушение изготовителем, исполнителем, продавцом требований технических регламентов</vt:lpstr>
      <vt:lpstr>Статья 4.1.1 КоАП РФ  Замена административного наказания в виде административного штрафа предупреждением</vt:lpstr>
      <vt:lpstr> Уголовная ответственность </vt:lpstr>
      <vt:lpstr>Презентация PowerPoint</vt:lpstr>
      <vt:lpstr>Презентация PowerPoint</vt:lpstr>
      <vt:lpstr>Презентация PowerPoint</vt:lpstr>
      <vt:lpstr>Гражданско-правовая ответственность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Ответственность за нарушение обязательных требований в области санитарно-эпидемиологического благополучия населения и защиты прав потребителей на предприятиях общественного питания </dc:title>
  <dc:creator>Чернадчук А.А</dc:creator>
  <cp:lastModifiedBy>Чернадчук А.А</cp:lastModifiedBy>
  <cp:revision>15</cp:revision>
  <dcterms:created xsi:type="dcterms:W3CDTF">2018-11-28T00:17:17Z</dcterms:created>
  <dcterms:modified xsi:type="dcterms:W3CDTF">2018-11-29T23:33:06Z</dcterms:modified>
</cp:coreProperties>
</file>